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3"/>
  </p:notesMasterIdLst>
  <p:sldIdLst>
    <p:sldId id="256" r:id="rId6"/>
    <p:sldId id="257" r:id="rId7"/>
    <p:sldId id="311" r:id="rId8"/>
    <p:sldId id="313" r:id="rId9"/>
    <p:sldId id="260" r:id="rId10"/>
    <p:sldId id="31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12" r:id="rId20"/>
    <p:sldId id="270" r:id="rId21"/>
    <p:sldId id="307" r:id="rId22"/>
    <p:sldId id="272" r:id="rId23"/>
    <p:sldId id="302" r:id="rId24"/>
    <p:sldId id="274" r:id="rId25"/>
    <p:sldId id="303" r:id="rId26"/>
    <p:sldId id="304" r:id="rId27"/>
    <p:sldId id="305" r:id="rId28"/>
    <p:sldId id="306" r:id="rId29"/>
    <p:sldId id="279" r:id="rId30"/>
    <p:sldId id="280" r:id="rId31"/>
    <p:sldId id="281" r:id="rId32"/>
    <p:sldId id="282" r:id="rId33"/>
    <p:sldId id="285" r:id="rId34"/>
    <p:sldId id="286" r:id="rId35"/>
    <p:sldId id="287" r:id="rId36"/>
    <p:sldId id="288" r:id="rId37"/>
    <p:sldId id="289" r:id="rId38"/>
    <p:sldId id="308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317" r:id="rId47"/>
    <p:sldId id="310" r:id="rId48"/>
    <p:sldId id="299" r:id="rId49"/>
    <p:sldId id="300" r:id="rId50"/>
    <p:sldId id="301" r:id="rId51"/>
    <p:sldId id="316" r:id="rId52"/>
  </p:sldIdLst>
  <p:sldSz cx="9144000" cy="6858000" type="screen4x3"/>
  <p:notesSz cx="7559675" cy="10691813"/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0CA9F5-6CDD-4A7C-8EC0-5A48168BA17B}">
          <p14:sldIdLst>
            <p14:sldId id="256"/>
            <p14:sldId id="257"/>
            <p14:sldId id="311"/>
            <p14:sldId id="313"/>
            <p14:sldId id="260"/>
            <p14:sldId id="314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12"/>
            <p14:sldId id="270"/>
            <p14:sldId id="307"/>
            <p14:sldId id="272"/>
            <p14:sldId id="302"/>
            <p14:sldId id="274"/>
            <p14:sldId id="303"/>
            <p14:sldId id="304"/>
            <p14:sldId id="305"/>
            <p14:sldId id="306"/>
            <p14:sldId id="279"/>
            <p14:sldId id="280"/>
            <p14:sldId id="281"/>
            <p14:sldId id="282"/>
            <p14:sldId id="285"/>
            <p14:sldId id="286"/>
            <p14:sldId id="287"/>
            <p14:sldId id="288"/>
            <p14:sldId id="289"/>
            <p14:sldId id="308"/>
            <p14:sldId id="291"/>
            <p14:sldId id="292"/>
            <p14:sldId id="293"/>
            <p14:sldId id="294"/>
            <p14:sldId id="295"/>
            <p14:sldId id="296"/>
            <p14:sldId id="309"/>
            <p14:sldId id="317"/>
            <p14:sldId id="310"/>
            <p14:sldId id="299"/>
            <p14:sldId id="300"/>
            <p14:sldId id="301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876" y="114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ltDnDiag">
              <a:fgClr>
                <a:srgbClr val="4F81BD"/>
              </a:fgClr>
              <a:bgClr>
                <a:srgbClr val="DCE6F2"/>
              </a:bgClr>
            </a:pattFill>
            <a:ln w="0">
              <a:solidFill>
                <a:srgbClr val="4F81BD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1112042.3</c:v>
                </c:pt>
                <c:pt idx="1">
                  <c:v>1123129.5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4-43EA-B2AC-C4089166995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Факт</c:v>
                </c:pt>
              </c:strCache>
            </c:strRef>
          </c:tx>
          <c:spPr>
            <a:pattFill prst="ltDnDiag">
              <a:fgClr>
                <a:srgbClr val="C0504D"/>
              </a:fgClr>
              <a:bgClr>
                <a:srgbClr val="F2DCDB"/>
              </a:bgClr>
            </a:pattFill>
            <a:ln w="0">
              <a:solidFill>
                <a:srgbClr val="C0504D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595959"/>
                    </a:solidFill>
                    <a:latin typeface="Calibri" panose="020F05020202040302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1104183.3999999999</c:v>
                </c:pt>
                <c:pt idx="1">
                  <c:v>1104137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4-43EA-B2AC-C408916699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1"/>
        </c:dLbls>
        <c:gapWidth val="160"/>
        <c:axId val="111683072"/>
        <c:axId val="111684608"/>
      </c:barChart>
      <c:catAx>
        <c:axId val="111683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spc="-1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111684608"/>
        <c:crosses val="autoZero"/>
        <c:auto val="1"/>
        <c:lblAlgn val="ctr"/>
        <c:lblOffset val="100"/>
        <c:noMultiLvlLbl val="0"/>
      </c:catAx>
      <c:valAx>
        <c:axId val="11168460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 w="936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195" b="0" i="0" u="none" strike="noStrike" kern="1200" spc="-1" baseline="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defRPr>
            </a:pPr>
            <a:endParaRPr lang="ru-RU"/>
          </a:p>
        </c:txPr>
        <c:crossAx val="111683072"/>
        <c:crosses val="autoZero"/>
        <c:crossBetween val="between"/>
      </c:valAx>
      <c:spPr>
        <a:noFill/>
        <a:ln w="0">
          <a:noFill/>
        </a:ln>
      </c:spPr>
    </c:plotArea>
    <c:legend>
      <c:legendPos val="t"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195" b="0" i="0" u="none" strike="noStrike" kern="1200" spc="-1" baseline="0">
              <a:solidFill>
                <a:srgbClr val="595959"/>
              </a:solidFill>
              <a:latin typeface="Calibri" panose="020F050202020403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564-4C12-9F47-15C4998825A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564-4C12-9F47-15C4998825A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564-4C12-9F47-15C4998825A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564-4C12-9F47-15C4998825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564-4C12-9F47-15C4998825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0564-4C12-9F47-15C4998825A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0564-4C12-9F47-15C4998825A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0564-4C12-9F47-15C4998825A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0564-4C12-9F47-15C4998825A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0564-4C12-9F47-15C4998825A2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0564-4C12-9F47-15C4998825A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0564-4C12-9F47-15C499882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 общего характера бюджетам бюджетной системы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6.5000000000000002E-2</c:v>
                </c:pt>
                <c:pt idx="1">
                  <c:v>0</c:v>
                </c:pt>
                <c:pt idx="2">
                  <c:v>8.0000000000000002E-3</c:v>
                </c:pt>
                <c:pt idx="3">
                  <c:v>6.0999999999999999E-2</c:v>
                </c:pt>
                <c:pt idx="4">
                  <c:v>1.4E-2</c:v>
                </c:pt>
                <c:pt idx="5">
                  <c:v>7.0000000000000001E-3</c:v>
                </c:pt>
                <c:pt idx="6">
                  <c:v>0.48899999999999999</c:v>
                </c:pt>
                <c:pt idx="7">
                  <c:v>8.9999999999999993E-3</c:v>
                </c:pt>
                <c:pt idx="8">
                  <c:v>9.7000000000000003E-2</c:v>
                </c:pt>
                <c:pt idx="9">
                  <c:v>4.2000000000000003E-2</c:v>
                </c:pt>
                <c:pt idx="10">
                  <c:v>2E-3</c:v>
                </c:pt>
                <c:pt idx="1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64-4C12-9F47-15C4998825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65100648835896"/>
          <c:y val="0.203427678728128"/>
          <c:w val="0.32028955472184001"/>
          <c:h val="0.75417747464452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7 870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3B4-4DCD-AC22-0A59B206DC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7 930,2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B4-4DCD-AC22-0A59B206DC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01.01.2024</c:v>
                </c:pt>
                <c:pt idx="1">
                  <c:v>на 01.01.2023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7870</c:v>
                </c:pt>
                <c:pt idx="1">
                  <c:v>7930.2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4-4DCD-AC22-0A59B206DC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638592"/>
        <c:axId val="152640128"/>
      </c:barChart>
      <c:catAx>
        <c:axId val="15263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40128"/>
        <c:crosses val="autoZero"/>
        <c:auto val="1"/>
        <c:lblAlgn val="ctr"/>
        <c:lblOffset val="100"/>
        <c:noMultiLvlLbl val="0"/>
      </c:catAx>
      <c:valAx>
        <c:axId val="15264012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3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7930.2</c:v>
                </c:pt>
                <c:pt idx="2" formatCode="#,##0">
                  <c:v>7930.2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7-4568-ACFC-0A42B0F293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01.04.2023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14458.9</c:v>
                </c:pt>
                <c:pt idx="1">
                  <c:v>7930.2</c:v>
                </c:pt>
                <c:pt idx="2">
                  <c:v>22389.1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7-4568-ACFC-0A42B0F293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01.07.2023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 formatCode="#,##0.00">
                  <c:v>14458.9</c:v>
                </c:pt>
                <c:pt idx="1">
                  <c:v>18793</c:v>
                </c:pt>
                <c:pt idx="2" formatCode="#,##0.00">
                  <c:v>33251.9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7-4568-ACFC-0A42B0F2932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01.10.2023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 formatCode="#,##0">
                  <c:v>7865</c:v>
                </c:pt>
                <c:pt idx="1">
                  <c:v>5081.5</c:v>
                </c:pt>
                <c:pt idx="2">
                  <c:v>12976.5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7-4568-ACFC-0A42B0F293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01.01.2024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Бюджетный кредит</c:v>
                </c:pt>
                <c:pt idx="2">
                  <c:v>Итого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7870</c:v>
                </c:pt>
                <c:pt idx="2">
                  <c:v>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87-4568-ACFC-0A42B0F29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079999"/>
        <c:axId val="1257014239"/>
      </c:barChart>
      <c:catAx>
        <c:axId val="125707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7014239"/>
        <c:crosses val="autoZero"/>
        <c:auto val="1"/>
        <c:lblAlgn val="ctr"/>
        <c:lblOffset val="100"/>
        <c:noMultiLvlLbl val="0"/>
      </c:catAx>
      <c:valAx>
        <c:axId val="125701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707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5280994819599"/>
          <c:y val="4.5899464916459701E-2"/>
          <c:w val="0.69267260543542297"/>
          <c:h val="0.748306606569385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77047912316001E-2"/>
                  <c:y val="-7.0872575632169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4-40C0-8D65-0AA39A58176E}"/>
                </c:ext>
              </c:extLst>
            </c:dLbl>
            <c:dLbl>
              <c:idx val="1"/>
              <c:layout>
                <c:manualLayout>
                  <c:x val="-3.3480873260263402E-2"/>
                  <c:y val="-6.3412304512994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4-40C0-8D65-0AA39A58176E}"/>
                </c:ext>
              </c:extLst>
            </c:dLbl>
            <c:dLbl>
              <c:idx val="2"/>
              <c:layout>
                <c:manualLayout>
                  <c:x val="-2.67846986082107E-2"/>
                  <c:y val="-4.1031491155466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C4-40C0-8D65-0AA39A58176E}"/>
                </c:ext>
              </c:extLst>
            </c:dLbl>
            <c:dLbl>
              <c:idx val="3"/>
              <c:layout>
                <c:manualLayout>
                  <c:x val="-1.0044261978079E-2"/>
                  <c:y val="-5.222189783423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C4-40C0-8D65-0AA39A58176E}"/>
                </c:ext>
              </c:extLst>
            </c:dLbl>
            <c:dLbl>
              <c:idx val="4"/>
              <c:layout>
                <c:manualLayout>
                  <c:x val="-2.0088523956158E-2"/>
                  <c:y val="-5.5952033393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C4-40C0-8D65-0AA39A58176E}"/>
                </c:ext>
              </c:extLst>
            </c:dLbl>
            <c:dLbl>
              <c:idx val="5"/>
              <c:layout>
                <c:manualLayout>
                  <c:x val="-5.0221309890394897E-3"/>
                  <c:y val="-8.2062982310933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C4-40C0-8D65-0AA39A58176E}"/>
                </c:ext>
              </c:extLst>
            </c:dLbl>
            <c:dLbl>
              <c:idx val="6"/>
              <c:layout>
                <c:manualLayout>
                  <c:x val="-8.3702183150658298E-3"/>
                  <c:y val="-9.32533889896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C4-40C0-8D65-0AA39A58176E}"/>
                </c:ext>
              </c:extLst>
            </c:dLbl>
            <c:dLbl>
              <c:idx val="7"/>
              <c:layout>
                <c:manualLayout>
                  <c:x val="-6.6961746520527799E-3"/>
                  <c:y val="-0.100713660108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C4-40C0-8D65-0AA39A58176E}"/>
                </c:ext>
              </c:extLst>
            </c:dLbl>
            <c:dLbl>
              <c:idx val="8"/>
              <c:layout>
                <c:manualLayout>
                  <c:x val="-1.22761783799697E-16"/>
                  <c:y val="-5.5952033393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C4-40C0-8D65-0AA39A581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  <c:pt idx="7">
                  <c:v>2022 год</c:v>
                </c:pt>
                <c:pt idx="8">
                  <c:v>2023 год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660971.30000000005</c:v>
                </c:pt>
                <c:pt idx="1">
                  <c:v>664647.80000000005</c:v>
                </c:pt>
                <c:pt idx="2">
                  <c:v>692747.8</c:v>
                </c:pt>
                <c:pt idx="3">
                  <c:v>755309.7</c:v>
                </c:pt>
                <c:pt idx="4" formatCode="#\ ##0">
                  <c:v>831062</c:v>
                </c:pt>
                <c:pt idx="5">
                  <c:v>971469.4</c:v>
                </c:pt>
                <c:pt idx="6">
                  <c:v>1104183.3999999999</c:v>
                </c:pt>
                <c:pt idx="7">
                  <c:v>1037191.8</c:v>
                </c:pt>
                <c:pt idx="8">
                  <c:v>1199513.3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FC4-40C0-8D65-0AA39A5817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77047912316001E-2"/>
                  <c:y val="5.9682168953406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C4-40C0-8D65-0AA39A58176E}"/>
                </c:ext>
              </c:extLst>
            </c:dLbl>
            <c:dLbl>
              <c:idx val="1"/>
              <c:layout>
                <c:manualLayout>
                  <c:x val="-3.3480873260263301E-3"/>
                  <c:y val="5.5952033393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C4-40C0-8D65-0AA39A58176E}"/>
                </c:ext>
              </c:extLst>
            </c:dLbl>
            <c:dLbl>
              <c:idx val="2"/>
              <c:layout>
                <c:manualLayout>
                  <c:x val="-3.6828960586289698E-2"/>
                  <c:y val="4.849176227464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C4-40C0-8D65-0AA39A58176E}"/>
                </c:ext>
              </c:extLst>
            </c:dLbl>
            <c:dLbl>
              <c:idx val="3"/>
              <c:layout>
                <c:manualLayout>
                  <c:x val="-2.17625676191712E-2"/>
                  <c:y val="4.1031491155466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C4-40C0-8D65-0AA39A58176E}"/>
                </c:ext>
              </c:extLst>
            </c:dLbl>
            <c:dLbl>
              <c:idx val="4"/>
              <c:layout>
                <c:manualLayout>
                  <c:x val="-2.34366112821844E-2"/>
                  <c:y val="4.4761626715054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C4-40C0-8D65-0AA39A58176E}"/>
                </c:ext>
              </c:extLst>
            </c:dLbl>
            <c:dLbl>
              <c:idx val="5"/>
              <c:layout>
                <c:manualLayout>
                  <c:x val="-1.6740436630131701E-2"/>
                  <c:y val="4.849176227464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C4-40C0-8D65-0AA39A58176E}"/>
                </c:ext>
              </c:extLst>
            </c:dLbl>
            <c:dLbl>
              <c:idx val="6"/>
              <c:layout>
                <c:manualLayout>
                  <c:x val="-1.17183056410922E-2"/>
                  <c:y val="5.5952033393818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C4-40C0-8D65-0AA39A58176E}"/>
                </c:ext>
              </c:extLst>
            </c:dLbl>
            <c:dLbl>
              <c:idx val="7"/>
              <c:layout>
                <c:manualLayout>
                  <c:x val="-1.5066392967118499E-2"/>
                  <c:y val="5.222189783423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C4-40C0-8D65-0AA39A581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  <c:pt idx="7">
                  <c:v>2022 год</c:v>
                </c:pt>
                <c:pt idx="8">
                  <c:v>2023 год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9"/>
                <c:pt idx="0">
                  <c:v>624611.9</c:v>
                </c:pt>
                <c:pt idx="1">
                  <c:v>662522.6</c:v>
                </c:pt>
                <c:pt idx="2">
                  <c:v>675554.1</c:v>
                </c:pt>
                <c:pt idx="3">
                  <c:v>755300.3</c:v>
                </c:pt>
                <c:pt idx="4">
                  <c:v>834949.9</c:v>
                </c:pt>
                <c:pt idx="5" formatCode="#\ ##0.00">
                  <c:v>965621.2</c:v>
                </c:pt>
                <c:pt idx="6">
                  <c:v>1104137</c:v>
                </c:pt>
                <c:pt idx="7">
                  <c:v>1019469.7</c:v>
                </c:pt>
                <c:pt idx="8">
                  <c:v>1184573.8999999999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FC4-40C0-8D65-0AA39A581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1969536"/>
        <c:axId val="191975424"/>
      </c:lineChart>
      <c:catAx>
        <c:axId val="1919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975424"/>
        <c:crosses val="autoZero"/>
        <c:auto val="1"/>
        <c:lblAlgn val="ctr"/>
        <c:lblOffset val="100"/>
        <c:noMultiLvlLbl val="0"/>
      </c:catAx>
      <c:valAx>
        <c:axId val="1919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96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2768047014528"/>
          <c:y val="0.39771762697587099"/>
          <c:w val="0.15139721352137001"/>
          <c:h val="0.19569759702905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296110713434E-2"/>
          <c:y val="3.84532480314961E-2"/>
          <c:w val="0.736570388928657"/>
          <c:h val="0.74348228346456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1020</a:t>
                    </a:r>
                    <a:r>
                      <a:rPr lang="en-US"/>
                      <a:t>.</a:t>
                    </a:r>
                    <a:r>
                      <a:rPr lang="en-US" alt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21-47F8-8A95-40A1629D8CA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2023 год (1195)</c:v>
                </c:pt>
                <c:pt idx="1">
                  <c:v>Факт на 01.01.2023 (1037,2)</c:v>
                </c:pt>
                <c:pt idx="2">
                  <c:v>Факт на 01.01.2024 (1199,5)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1020.5</c:v>
                </c:pt>
                <c:pt idx="1">
                  <c:v>875.5</c:v>
                </c:pt>
                <c:pt idx="2">
                  <c:v>1018.6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1-47F8-8A95-40A1629D8C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altLang="en-US"/>
                      <a:t>74</a:t>
                    </a:r>
                    <a:r>
                      <a:rPr lang="en-US"/>
                      <a:t>.</a:t>
                    </a:r>
                    <a:r>
                      <a:rPr lang="en-US" alt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21-47F8-8A95-40A1629D8CAF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21-47F8-8A95-40A1629D8CAF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21-47F8-8A95-40A1629D8CA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прогноз на 2023 год (1195)</c:v>
                </c:pt>
                <c:pt idx="1">
                  <c:v>Факт на 01.01.2023 (1037,2)</c:v>
                </c:pt>
                <c:pt idx="2">
                  <c:v>Факт на 01.01.2024 (1199,5)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174.5</c:v>
                </c:pt>
                <c:pt idx="1">
                  <c:v>161.69999999999999</c:v>
                </c:pt>
                <c:pt idx="2">
                  <c:v>180.9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21-47F8-8A95-40A1629D8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289024"/>
        <c:axId val="192294912"/>
      </c:barChart>
      <c:catAx>
        <c:axId val="19228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94912"/>
        <c:crosses val="autoZero"/>
        <c:auto val="1"/>
        <c:lblAlgn val="ctr"/>
        <c:lblOffset val="100"/>
        <c:noMultiLvlLbl val="0"/>
      </c:catAx>
      <c:valAx>
        <c:axId val="1922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8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66702457647401"/>
          <c:y val="0.24542519685039399"/>
          <c:w val="0.163272369362921"/>
          <c:h val="0.29207480314960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8.4061867266591705E-2"/>
          <c:w val="0.92255892255892302"/>
          <c:h val="0.65061698537682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B2-45A6-A419-003243110D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B2-45A6-A419-003243110D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B2-45A6-A419-003243110D7D}"/>
              </c:ext>
            </c:extLst>
          </c:dPt>
          <c:dLbls>
            <c:dLbl>
              <c:idx val="1"/>
              <c:layout>
                <c:manualLayout>
                  <c:x val="-1.6835016835016901E-2"/>
                  <c:y val="6.7164179104477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B2-45A6-A419-003243110D7D}"/>
                </c:ext>
              </c:extLst>
            </c:dLbl>
            <c:dLbl>
              <c:idx val="2"/>
              <c:layout>
                <c:manualLayout>
                  <c:x val="0.188552188552189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B2-45A6-A419-003243110D7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поступления, тыс. руб. (84,9%)</c:v>
                </c:pt>
                <c:pt idx="1">
                  <c:v>Налоговые доходы, тыс. руб. (13,0%)</c:v>
                </c:pt>
                <c:pt idx="2">
                  <c:v>Неналоговые доходы, тыс. руб. (2,1%)</c:v>
                </c:pt>
              </c:strCache>
            </c:strRef>
          </c:cat>
          <c:val>
            <c:numRef>
              <c:f>Лист1!$B$2:$B$4</c:f>
              <c:numCache>
                <c:formatCode>#\ ##,000</c:formatCode>
                <c:ptCount val="3"/>
                <c:pt idx="0" formatCode="###,#\ ##,000">
                  <c:v>1018605.9</c:v>
                </c:pt>
                <c:pt idx="1">
                  <c:v>156046.79999999999</c:v>
                </c:pt>
                <c:pt idx="2">
                  <c:v>24860.6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B2-45A6-A419-003243110D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44765237678696"/>
          <c:y val="0.51632902137232894"/>
          <c:w val="0.269037355179087"/>
          <c:h val="0.426528121484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50000"/>
                  <a:lumOff val="5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на 2023 год</c:v>
                </c:pt>
                <c:pt idx="1">
                  <c:v>Факт  2023 год</c:v>
                </c:pt>
                <c:pt idx="2">
                  <c:v>Факт  2022 год</c:v>
                </c:pt>
              </c:strCache>
            </c:strRef>
          </c:cat>
          <c:val>
            <c:numRef>
              <c:f>Лист1!$B$2:$B$4</c:f>
              <c:numCache>
                <c:formatCode>#\ #,#00</c:formatCode>
                <c:ptCount val="3"/>
                <c:pt idx="0" formatCode="#\ ##0">
                  <c:v>126644</c:v>
                </c:pt>
                <c:pt idx="1">
                  <c:v>139159.29999999999</c:v>
                </c:pt>
                <c:pt idx="2">
                  <c:v>123039.7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D-410F-8E44-75BBD0835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359872"/>
        <c:axId val="193361408"/>
      </c:barChart>
      <c:catAx>
        <c:axId val="1933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61408"/>
        <c:crosses val="autoZero"/>
        <c:auto val="1"/>
        <c:lblAlgn val="ctr"/>
        <c:lblOffset val="100"/>
        <c:noMultiLvlLbl val="0"/>
      </c:catAx>
      <c:valAx>
        <c:axId val="1933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5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baseline="0">
                <a:solidFill>
                  <a:schemeClr val="tx1"/>
                </a:solidFill>
              </a:rPr>
              <a:t>Акцизы, тыс.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Факт 2023 год</c:v>
                </c:pt>
                <c:pt idx="2">
                  <c:v>Факт 2022 год</c:v>
                </c:pt>
              </c:strCache>
            </c:strRef>
          </c:cat>
          <c:val>
            <c:numRef>
              <c:f>Лист1!$B$2:$B$4</c:f>
              <c:numCache>
                <c:formatCode>#\ ##,000</c:formatCode>
                <c:ptCount val="3"/>
                <c:pt idx="0" formatCode="#\ ##0">
                  <c:v>3076</c:v>
                </c:pt>
                <c:pt idx="1">
                  <c:v>3145.4</c:v>
                </c:pt>
                <c:pt idx="2">
                  <c:v>2924.7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B-4CC1-BEAD-18289E6EA6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93414272"/>
        <c:axId val="193415808"/>
      </c:barChart>
      <c:catAx>
        <c:axId val="1934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415808"/>
        <c:crosses val="autoZero"/>
        <c:auto val="1"/>
        <c:lblAlgn val="ctr"/>
        <c:lblOffset val="100"/>
        <c:noMultiLvlLbl val="0"/>
      </c:catAx>
      <c:valAx>
        <c:axId val="1934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41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61565326381"/>
          <c:y val="3.9115646258503403E-2"/>
          <c:w val="0.83693842861668299"/>
          <c:h val="0.855122448979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2023</c:v>
                </c:pt>
                <c:pt idx="1">
                  <c:v>Факт 2023</c:v>
                </c:pt>
                <c:pt idx="2">
                  <c:v>Факт 2022</c:v>
                </c:pt>
              </c:strCache>
            </c:strRef>
          </c:cat>
          <c:val>
            <c:numRef>
              <c:f>Лист1!$B$2:$B$5</c:f>
              <c:numCache>
                <c:formatCode>#\ #,#00</c:formatCode>
                <c:ptCount val="4"/>
                <c:pt idx="0" formatCode="#\ ##0">
                  <c:v>15370.2</c:v>
                </c:pt>
                <c:pt idx="1">
                  <c:v>12599.3</c:v>
                </c:pt>
                <c:pt idx="2">
                  <c:v>13712.8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5-4640-AC16-99813FB0D5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570688"/>
        <c:axId val="193572224"/>
      </c:barChart>
      <c:catAx>
        <c:axId val="1935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72224"/>
        <c:crosses val="autoZero"/>
        <c:auto val="1"/>
        <c:lblAlgn val="ctr"/>
        <c:lblOffset val="100"/>
        <c:noMultiLvlLbl val="0"/>
      </c:catAx>
      <c:valAx>
        <c:axId val="19357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2C-42AD-B220-DF7077D72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Передача полномочий сельским поселениям по обеспечению безопасности  дорожного движения и иных полномочий в области использования  автомобильных дорог и осуществление дорожной деятельности на  подъездах к населенным пунктам
</c:v>
                </c:pt>
                <c:pt idx="1">
                  <c:v>Текущий и капитальный ремонт дорог и подъездов к населенным пунктам,  находящихся в собственности МР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0.8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C-42AD-B220-DF7077D72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589120"/>
        <c:axId val="203590656"/>
      </c:barChart>
      <c:catAx>
        <c:axId val="20358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590656"/>
        <c:crossesAt val="0"/>
        <c:auto val="1"/>
        <c:lblAlgn val="ctr"/>
        <c:lblOffset val="100"/>
        <c:noMultiLvlLbl val="0"/>
      </c:catAx>
      <c:valAx>
        <c:axId val="20359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58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783981962619E-3"/>
                  <c:y val="-4.75887928600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06-48CF-9AAE-5816D0AA42CF}"/>
                </c:ext>
              </c:extLst>
            </c:dLbl>
            <c:dLbl>
              <c:idx val="1"/>
              <c:layout>
                <c:manualLayout>
                  <c:x val="7.1567963925236698E-3"/>
                  <c:y val="-4.75887928600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6-48CF-9AAE-5816D0AA4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6-48CF-9AAE-5816D0AA4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50415"/>
        <c:axId val="127050831"/>
      </c:barChart>
      <c:catAx>
        <c:axId val="12705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50831"/>
        <c:crosses val="autoZero"/>
        <c:auto val="1"/>
        <c:lblAlgn val="ctr"/>
        <c:lblOffset val="100"/>
        <c:noMultiLvlLbl val="0"/>
      </c:catAx>
      <c:valAx>
        <c:axId val="12705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5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1624-A33A-49BF-B60F-2F1E85F8798C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AB0B8-05D2-4CD8-8780-8CB6B45F21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AB0B8-05D2-4CD8-8780-8CB6B45F2129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535320" y="214200"/>
            <a:ext cx="8072640" cy="322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10104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29280" y="26305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17316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10104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029280" y="4149720"/>
            <a:ext cx="27882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290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10520" y="41497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7316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10520" y="2630520"/>
            <a:ext cx="422568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73160" y="4149720"/>
            <a:ext cx="8659800" cy="13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6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bg 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8600" y="228600"/>
            <a:ext cx="8695800" cy="603540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4"/>
          <p:cNvSpPr/>
          <p:nvPr/>
        </p:nvSpPr>
        <p:spPr>
          <a:xfrm>
            <a:off x="6054840" y="5499000"/>
            <a:ext cx="2879280" cy="713880"/>
          </a:xfrm>
          <a:custGeom>
            <a:avLst/>
            <a:gdLst/>
            <a:ahLst/>
            <a:cxnLst/>
            <a:rect l="l" t="t" r="r" b="b"/>
            <a:pathLst>
              <a:path w="2879725" h="714375">
                <a:moveTo>
                  <a:pt x="2879725" y="0"/>
                </a:moveTo>
                <a:lnTo>
                  <a:pt x="2873375" y="0"/>
                </a:lnTo>
                <a:lnTo>
                  <a:pt x="2751963" y="20065"/>
                </a:lnTo>
                <a:lnTo>
                  <a:pt x="2628519" y="42418"/>
                </a:lnTo>
                <a:lnTo>
                  <a:pt x="2503043" y="66928"/>
                </a:lnTo>
                <a:lnTo>
                  <a:pt x="2373122" y="91528"/>
                </a:lnTo>
                <a:lnTo>
                  <a:pt x="2241169" y="120548"/>
                </a:lnTo>
                <a:lnTo>
                  <a:pt x="2105025" y="149567"/>
                </a:lnTo>
                <a:lnTo>
                  <a:pt x="1966595" y="183057"/>
                </a:lnTo>
                <a:lnTo>
                  <a:pt x="1824101" y="216547"/>
                </a:lnTo>
                <a:lnTo>
                  <a:pt x="1566545" y="281279"/>
                </a:lnTo>
                <a:lnTo>
                  <a:pt x="1315339" y="339331"/>
                </a:lnTo>
                <a:lnTo>
                  <a:pt x="1074801" y="392899"/>
                </a:lnTo>
                <a:lnTo>
                  <a:pt x="842899" y="444246"/>
                </a:lnTo>
                <a:lnTo>
                  <a:pt x="621538" y="488899"/>
                </a:lnTo>
                <a:lnTo>
                  <a:pt x="406526" y="529082"/>
                </a:lnTo>
                <a:lnTo>
                  <a:pt x="200025" y="567029"/>
                </a:lnTo>
                <a:lnTo>
                  <a:pt x="0" y="600519"/>
                </a:lnTo>
                <a:lnTo>
                  <a:pt x="138302" y="620610"/>
                </a:lnTo>
                <a:lnTo>
                  <a:pt x="270255" y="638467"/>
                </a:lnTo>
                <a:lnTo>
                  <a:pt x="398017" y="654100"/>
                </a:lnTo>
                <a:lnTo>
                  <a:pt x="523621" y="667499"/>
                </a:lnTo>
                <a:lnTo>
                  <a:pt x="644905" y="680885"/>
                </a:lnTo>
                <a:lnTo>
                  <a:pt x="762000" y="689813"/>
                </a:lnTo>
                <a:lnTo>
                  <a:pt x="874776" y="698754"/>
                </a:lnTo>
                <a:lnTo>
                  <a:pt x="985393" y="705446"/>
                </a:lnTo>
                <a:lnTo>
                  <a:pt x="1093977" y="709904"/>
                </a:lnTo>
                <a:lnTo>
                  <a:pt x="1298321" y="714375"/>
                </a:lnTo>
                <a:lnTo>
                  <a:pt x="1396238" y="714375"/>
                </a:lnTo>
                <a:lnTo>
                  <a:pt x="1585595" y="709904"/>
                </a:lnTo>
                <a:lnTo>
                  <a:pt x="1675002" y="705446"/>
                </a:lnTo>
                <a:lnTo>
                  <a:pt x="1762252" y="698754"/>
                </a:lnTo>
                <a:lnTo>
                  <a:pt x="1845309" y="692048"/>
                </a:lnTo>
                <a:lnTo>
                  <a:pt x="1928368" y="683120"/>
                </a:lnTo>
                <a:lnTo>
                  <a:pt x="2085848" y="660793"/>
                </a:lnTo>
                <a:lnTo>
                  <a:pt x="2234819" y="634009"/>
                </a:lnTo>
                <a:lnTo>
                  <a:pt x="2375280" y="602754"/>
                </a:lnTo>
                <a:lnTo>
                  <a:pt x="2443353" y="584898"/>
                </a:lnTo>
                <a:lnTo>
                  <a:pt x="2509393" y="567029"/>
                </a:lnTo>
                <a:lnTo>
                  <a:pt x="2637028" y="526846"/>
                </a:lnTo>
                <a:lnTo>
                  <a:pt x="2758440" y="482206"/>
                </a:lnTo>
                <a:lnTo>
                  <a:pt x="2875406" y="435317"/>
                </a:lnTo>
                <a:lnTo>
                  <a:pt x="2879725" y="433095"/>
                </a:lnTo>
                <a:lnTo>
                  <a:pt x="2879725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2622600" y="5372280"/>
            <a:ext cx="5551560" cy="849240"/>
          </a:xfrm>
          <a:custGeom>
            <a:avLst/>
            <a:gdLst/>
            <a:ahLst/>
            <a:cxnLst/>
            <a:rect l="l" t="t" r="r" b="b"/>
            <a:pathLst>
              <a:path w="5551805" h="849629">
                <a:moveTo>
                  <a:pt x="853566" y="0"/>
                </a:moveTo>
                <a:lnTo>
                  <a:pt x="685419" y="0"/>
                </a:lnTo>
                <a:lnTo>
                  <a:pt x="527938" y="4444"/>
                </a:lnTo>
                <a:lnTo>
                  <a:pt x="381000" y="11175"/>
                </a:lnTo>
                <a:lnTo>
                  <a:pt x="244856" y="22352"/>
                </a:lnTo>
                <a:lnTo>
                  <a:pt x="117093" y="35687"/>
                </a:lnTo>
                <a:lnTo>
                  <a:pt x="0" y="53466"/>
                </a:lnTo>
                <a:lnTo>
                  <a:pt x="163956" y="73533"/>
                </a:lnTo>
                <a:lnTo>
                  <a:pt x="334137" y="95884"/>
                </a:lnTo>
                <a:lnTo>
                  <a:pt x="510920" y="124840"/>
                </a:lnTo>
                <a:lnTo>
                  <a:pt x="693927" y="156083"/>
                </a:lnTo>
                <a:lnTo>
                  <a:pt x="883412" y="193928"/>
                </a:lnTo>
                <a:lnTo>
                  <a:pt x="1079246" y="234061"/>
                </a:lnTo>
                <a:lnTo>
                  <a:pt x="1283589" y="278650"/>
                </a:lnTo>
                <a:lnTo>
                  <a:pt x="1492123" y="329920"/>
                </a:lnTo>
                <a:lnTo>
                  <a:pt x="1868932" y="421309"/>
                </a:lnTo>
                <a:lnTo>
                  <a:pt x="2226564" y="501561"/>
                </a:lnTo>
                <a:lnTo>
                  <a:pt x="2562860" y="575119"/>
                </a:lnTo>
                <a:lnTo>
                  <a:pt x="2726816" y="606336"/>
                </a:lnTo>
                <a:lnTo>
                  <a:pt x="2882138" y="637540"/>
                </a:lnTo>
                <a:lnTo>
                  <a:pt x="3035427" y="666521"/>
                </a:lnTo>
                <a:lnTo>
                  <a:pt x="3184398" y="691045"/>
                </a:lnTo>
                <a:lnTo>
                  <a:pt x="3329178" y="715568"/>
                </a:lnTo>
                <a:lnTo>
                  <a:pt x="3469640" y="737857"/>
                </a:lnTo>
                <a:lnTo>
                  <a:pt x="3605911" y="755688"/>
                </a:lnTo>
                <a:lnTo>
                  <a:pt x="3737864" y="773518"/>
                </a:lnTo>
                <a:lnTo>
                  <a:pt x="3865626" y="789127"/>
                </a:lnTo>
                <a:lnTo>
                  <a:pt x="3991229" y="804735"/>
                </a:lnTo>
                <a:lnTo>
                  <a:pt x="4112514" y="815873"/>
                </a:lnTo>
                <a:lnTo>
                  <a:pt x="4229608" y="824788"/>
                </a:lnTo>
                <a:lnTo>
                  <a:pt x="4342383" y="833704"/>
                </a:lnTo>
                <a:lnTo>
                  <a:pt x="4453128" y="840397"/>
                </a:lnTo>
                <a:lnTo>
                  <a:pt x="4665980" y="849312"/>
                </a:lnTo>
                <a:lnTo>
                  <a:pt x="4863973" y="849312"/>
                </a:lnTo>
                <a:lnTo>
                  <a:pt x="5051298" y="844854"/>
                </a:lnTo>
                <a:lnTo>
                  <a:pt x="5140706" y="840397"/>
                </a:lnTo>
                <a:lnTo>
                  <a:pt x="5227955" y="833704"/>
                </a:lnTo>
                <a:lnTo>
                  <a:pt x="5313045" y="824788"/>
                </a:lnTo>
                <a:lnTo>
                  <a:pt x="5474843" y="806958"/>
                </a:lnTo>
                <a:lnTo>
                  <a:pt x="5551424" y="795807"/>
                </a:lnTo>
                <a:lnTo>
                  <a:pt x="5430139" y="780211"/>
                </a:lnTo>
                <a:lnTo>
                  <a:pt x="5304535" y="764603"/>
                </a:lnTo>
                <a:lnTo>
                  <a:pt x="5042789" y="726706"/>
                </a:lnTo>
                <a:lnTo>
                  <a:pt x="4766056" y="679894"/>
                </a:lnTo>
                <a:lnTo>
                  <a:pt x="4474336" y="628624"/>
                </a:lnTo>
                <a:lnTo>
                  <a:pt x="4165727" y="566204"/>
                </a:lnTo>
                <a:lnTo>
                  <a:pt x="3840099" y="497103"/>
                </a:lnTo>
                <a:lnTo>
                  <a:pt x="3497326" y="416852"/>
                </a:lnTo>
                <a:lnTo>
                  <a:pt x="3135503" y="329920"/>
                </a:lnTo>
                <a:lnTo>
                  <a:pt x="2992882" y="296481"/>
                </a:lnTo>
                <a:lnTo>
                  <a:pt x="2854452" y="263042"/>
                </a:lnTo>
                <a:lnTo>
                  <a:pt x="2586354" y="205105"/>
                </a:lnTo>
                <a:lnTo>
                  <a:pt x="2456434" y="180594"/>
                </a:lnTo>
                <a:lnTo>
                  <a:pt x="2330830" y="156083"/>
                </a:lnTo>
                <a:lnTo>
                  <a:pt x="2207387" y="133731"/>
                </a:lnTo>
                <a:lnTo>
                  <a:pt x="2086102" y="113665"/>
                </a:lnTo>
                <a:lnTo>
                  <a:pt x="1969008" y="95884"/>
                </a:lnTo>
                <a:lnTo>
                  <a:pt x="1851914" y="80263"/>
                </a:lnTo>
                <a:lnTo>
                  <a:pt x="1630552" y="51308"/>
                </a:lnTo>
                <a:lnTo>
                  <a:pt x="1419860" y="31241"/>
                </a:lnTo>
                <a:lnTo>
                  <a:pt x="1221866" y="15621"/>
                </a:lnTo>
                <a:lnTo>
                  <a:pt x="1032383" y="4444"/>
                </a:lnTo>
                <a:lnTo>
                  <a:pt x="853566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2832120" y="5370480"/>
            <a:ext cx="6095520" cy="786960"/>
          </a:xfrm>
          <a:custGeom>
            <a:avLst/>
            <a:gdLst/>
            <a:ahLst/>
            <a:cxnLst/>
            <a:rect l="l" t="t" r="r" b="b"/>
            <a:pathLst>
              <a:path w="6096000" h="787400">
                <a:moveTo>
                  <a:pt x="0" y="90805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498" y="59562"/>
                </a:lnTo>
                <a:lnTo>
                  <a:pt x="238379" y="50546"/>
                </a:lnTo>
                <a:lnTo>
                  <a:pt x="312800" y="41656"/>
                </a:lnTo>
                <a:lnTo>
                  <a:pt x="395858" y="34925"/>
                </a:lnTo>
                <a:lnTo>
                  <a:pt x="491616" y="28321"/>
                </a:lnTo>
                <a:lnTo>
                  <a:pt x="595884" y="21590"/>
                </a:lnTo>
                <a:lnTo>
                  <a:pt x="712977" y="17145"/>
                </a:lnTo>
                <a:lnTo>
                  <a:pt x="840613" y="14859"/>
                </a:lnTo>
                <a:lnTo>
                  <a:pt x="978915" y="12700"/>
                </a:lnTo>
                <a:lnTo>
                  <a:pt x="1127887" y="14859"/>
                </a:lnTo>
                <a:lnTo>
                  <a:pt x="1287526" y="19304"/>
                </a:lnTo>
                <a:lnTo>
                  <a:pt x="1459991" y="28321"/>
                </a:lnTo>
                <a:lnTo>
                  <a:pt x="1642999" y="39370"/>
                </a:lnTo>
                <a:lnTo>
                  <a:pt x="1836674" y="57277"/>
                </a:lnTo>
                <a:lnTo>
                  <a:pt x="2043049" y="77343"/>
                </a:lnTo>
                <a:lnTo>
                  <a:pt x="2262251" y="101981"/>
                </a:lnTo>
                <a:lnTo>
                  <a:pt x="2492121" y="130937"/>
                </a:lnTo>
                <a:lnTo>
                  <a:pt x="2734691" y="166624"/>
                </a:lnTo>
                <a:lnTo>
                  <a:pt x="2987929" y="206883"/>
                </a:lnTo>
                <a:lnTo>
                  <a:pt x="3253994" y="253758"/>
                </a:lnTo>
                <a:lnTo>
                  <a:pt x="3532759" y="309562"/>
                </a:lnTo>
                <a:lnTo>
                  <a:pt x="3824351" y="369849"/>
                </a:lnTo>
                <a:lnTo>
                  <a:pt x="4128643" y="436829"/>
                </a:lnTo>
                <a:lnTo>
                  <a:pt x="4445761" y="512737"/>
                </a:lnTo>
                <a:lnTo>
                  <a:pt x="4775708" y="595337"/>
                </a:lnTo>
                <a:lnTo>
                  <a:pt x="5118354" y="686866"/>
                </a:lnTo>
                <a:lnTo>
                  <a:pt x="5473700" y="787336"/>
                </a:lnTo>
                <a:moveTo>
                  <a:pt x="2784475" y="650811"/>
                </a:moveTo>
                <a:lnTo>
                  <a:pt x="2880233" y="624065"/>
                </a:lnTo>
                <a:lnTo>
                  <a:pt x="3141979" y="554964"/>
                </a:lnTo>
                <a:lnTo>
                  <a:pt x="3322954" y="508152"/>
                </a:lnTo>
                <a:lnTo>
                  <a:pt x="3531489" y="456882"/>
                </a:lnTo>
                <a:lnTo>
                  <a:pt x="3763518" y="401154"/>
                </a:lnTo>
                <a:lnTo>
                  <a:pt x="4012438" y="340982"/>
                </a:lnTo>
                <a:lnTo>
                  <a:pt x="4276344" y="283019"/>
                </a:lnTo>
                <a:lnTo>
                  <a:pt x="4546600" y="225069"/>
                </a:lnTo>
                <a:lnTo>
                  <a:pt x="4823333" y="171577"/>
                </a:lnTo>
                <a:lnTo>
                  <a:pt x="5097907" y="120268"/>
                </a:lnTo>
                <a:lnTo>
                  <a:pt x="5234051" y="98043"/>
                </a:lnTo>
                <a:lnTo>
                  <a:pt x="5366004" y="75692"/>
                </a:lnTo>
                <a:lnTo>
                  <a:pt x="5497957" y="57912"/>
                </a:lnTo>
                <a:lnTo>
                  <a:pt x="5625719" y="40005"/>
                </a:lnTo>
                <a:lnTo>
                  <a:pt x="5751195" y="26670"/>
                </a:lnTo>
                <a:lnTo>
                  <a:pt x="5870448" y="15493"/>
                </a:lnTo>
                <a:lnTo>
                  <a:pt x="5985383" y="6604"/>
                </a:lnTo>
                <a:lnTo>
                  <a:pt x="609600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210960" y="535464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049"/>
                </a:lnTo>
                <a:lnTo>
                  <a:pt x="994092" y="22225"/>
                </a:lnTo>
                <a:lnTo>
                  <a:pt x="874890" y="33401"/>
                </a:lnTo>
                <a:lnTo>
                  <a:pt x="762063" y="49021"/>
                </a:lnTo>
                <a:lnTo>
                  <a:pt x="659891" y="64643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9"/>
                </a:lnTo>
                <a:lnTo>
                  <a:pt x="206476" y="178562"/>
                </a:lnTo>
                <a:lnTo>
                  <a:pt x="157518" y="196342"/>
                </a:lnTo>
                <a:lnTo>
                  <a:pt x="51092" y="241007"/>
                </a:lnTo>
                <a:lnTo>
                  <a:pt x="0" y="267792"/>
                </a:lnTo>
                <a:lnTo>
                  <a:pt x="0" y="1330261"/>
                </a:lnTo>
                <a:lnTo>
                  <a:pt x="8718994" y="1330261"/>
                </a:lnTo>
                <a:lnTo>
                  <a:pt x="8723312" y="1323568"/>
                </a:lnTo>
                <a:lnTo>
                  <a:pt x="8723312" y="569125"/>
                </a:lnTo>
                <a:lnTo>
                  <a:pt x="8718994" y="571347"/>
                </a:lnTo>
                <a:lnTo>
                  <a:pt x="8638222" y="604837"/>
                </a:lnTo>
                <a:lnTo>
                  <a:pt x="8557323" y="636079"/>
                </a:lnTo>
                <a:lnTo>
                  <a:pt x="8472106" y="665099"/>
                </a:lnTo>
                <a:lnTo>
                  <a:pt x="8384857" y="691883"/>
                </a:lnTo>
                <a:lnTo>
                  <a:pt x="8295449" y="718667"/>
                </a:lnTo>
                <a:lnTo>
                  <a:pt x="8201850" y="743216"/>
                </a:lnTo>
                <a:lnTo>
                  <a:pt x="8105965" y="763308"/>
                </a:lnTo>
                <a:lnTo>
                  <a:pt x="8005889" y="783399"/>
                </a:lnTo>
                <a:lnTo>
                  <a:pt x="7901622" y="801255"/>
                </a:lnTo>
                <a:lnTo>
                  <a:pt x="7793037" y="814654"/>
                </a:lnTo>
                <a:lnTo>
                  <a:pt x="7680261" y="828040"/>
                </a:lnTo>
                <a:lnTo>
                  <a:pt x="7563167" y="836968"/>
                </a:lnTo>
                <a:lnTo>
                  <a:pt x="7441882" y="845896"/>
                </a:lnTo>
                <a:lnTo>
                  <a:pt x="7314120" y="850366"/>
                </a:lnTo>
                <a:lnTo>
                  <a:pt x="7182167" y="850366"/>
                </a:lnTo>
                <a:lnTo>
                  <a:pt x="7043737" y="848131"/>
                </a:lnTo>
                <a:lnTo>
                  <a:pt x="6899084" y="843661"/>
                </a:lnTo>
                <a:lnTo>
                  <a:pt x="6749986" y="836968"/>
                </a:lnTo>
                <a:lnTo>
                  <a:pt x="6594665" y="825804"/>
                </a:lnTo>
                <a:lnTo>
                  <a:pt x="6430708" y="810183"/>
                </a:lnTo>
                <a:lnTo>
                  <a:pt x="6260401" y="792327"/>
                </a:lnTo>
                <a:lnTo>
                  <a:pt x="6083744" y="770001"/>
                </a:lnTo>
                <a:lnTo>
                  <a:pt x="5900737" y="745451"/>
                </a:lnTo>
                <a:lnTo>
                  <a:pt x="5709094" y="716432"/>
                </a:lnTo>
                <a:lnTo>
                  <a:pt x="5509069" y="682955"/>
                </a:lnTo>
                <a:lnTo>
                  <a:pt x="5302567" y="645007"/>
                </a:lnTo>
                <a:lnTo>
                  <a:pt x="5085397" y="602602"/>
                </a:lnTo>
                <a:lnTo>
                  <a:pt x="4861877" y="557961"/>
                </a:lnTo>
                <a:lnTo>
                  <a:pt x="4627689" y="506615"/>
                </a:lnTo>
                <a:lnTo>
                  <a:pt x="4387151" y="453047"/>
                </a:lnTo>
                <a:lnTo>
                  <a:pt x="4136072" y="395020"/>
                </a:lnTo>
                <a:lnTo>
                  <a:pt x="3874198" y="330288"/>
                </a:lnTo>
                <a:lnTo>
                  <a:pt x="3614483" y="267792"/>
                </a:lnTo>
                <a:lnTo>
                  <a:pt x="3363277" y="214249"/>
                </a:lnTo>
                <a:lnTo>
                  <a:pt x="3122739" y="165100"/>
                </a:lnTo>
                <a:lnTo>
                  <a:pt x="2892869" y="124968"/>
                </a:lnTo>
                <a:lnTo>
                  <a:pt x="2673667" y="91440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225"/>
                </a:lnTo>
                <a:lnTo>
                  <a:pt x="1890204" y="11049"/>
                </a:lnTo>
                <a:lnTo>
                  <a:pt x="1720024" y="2159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bg 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8"/>
          <p:cNvSpPr>
            <a:spLocks noGrp="1"/>
          </p:cNvSpPr>
          <p:nvPr>
            <p:ph type="title"/>
          </p:nvPr>
        </p:nvSpPr>
        <p:spPr>
          <a:xfrm>
            <a:off x="985320" y="1660680"/>
            <a:ext cx="7173000" cy="114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36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1" name="PlaceHolder 9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2" name="PlaceHolder 10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C1C6B335-B579-4AF9-8D16-4AF4BDC1DCB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4/27/2024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3" name="PlaceHolder 11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B19DC0E-899B-4271-A786-D30EA3BAACFE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PlaceHolder 8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61" name="PlaceHolder 9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EFA8A558-099F-4929-AE62-D0BA552CA862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4/27/2024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2" name="PlaceHolder 10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7141EA81-A8EC-4558-9845-B964D0A25CDA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63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64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173160" y="2630520"/>
            <a:ext cx="8659800" cy="2908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107" name="PlaceHolder 6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BB189F90-1361-4D51-87A8-572173BE460C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4/27/2024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09" name="PlaceHolder 8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CDE1F72-7DA0-4BFF-B12D-53A057CE8853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151" name="PlaceHolder 5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D5B1146C-1932-4717-ADAC-76C6255565EE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4/27/2024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D1499CB-19F9-4AC5-8488-4035CCEF2471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154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1" hidden="1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 hidden="1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 hidden="1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bg 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228600"/>
            <a:ext cx="8695800" cy="246816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6046920" y="1824120"/>
            <a:ext cx="2876040" cy="713880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550" y="0"/>
                </a:moveTo>
                <a:lnTo>
                  <a:pt x="2870073" y="0"/>
                </a:lnTo>
                <a:lnTo>
                  <a:pt x="2748915" y="20065"/>
                </a:lnTo>
                <a:lnTo>
                  <a:pt x="2625598" y="42290"/>
                </a:lnTo>
                <a:lnTo>
                  <a:pt x="2500122" y="66928"/>
                </a:lnTo>
                <a:lnTo>
                  <a:pt x="2370454" y="91439"/>
                </a:lnTo>
                <a:lnTo>
                  <a:pt x="2238629" y="120523"/>
                </a:lnTo>
                <a:lnTo>
                  <a:pt x="2102612" y="149478"/>
                </a:lnTo>
                <a:lnTo>
                  <a:pt x="1964435" y="183007"/>
                </a:lnTo>
                <a:lnTo>
                  <a:pt x="1821942" y="216535"/>
                </a:lnTo>
                <a:lnTo>
                  <a:pt x="1564767" y="281177"/>
                </a:lnTo>
                <a:lnTo>
                  <a:pt x="1313815" y="339216"/>
                </a:lnTo>
                <a:lnTo>
                  <a:pt x="841882" y="444246"/>
                </a:lnTo>
                <a:lnTo>
                  <a:pt x="620776" y="488823"/>
                </a:lnTo>
                <a:lnTo>
                  <a:pt x="406019" y="529082"/>
                </a:lnTo>
                <a:lnTo>
                  <a:pt x="199771" y="566927"/>
                </a:lnTo>
                <a:lnTo>
                  <a:pt x="0" y="600456"/>
                </a:lnTo>
                <a:lnTo>
                  <a:pt x="138175" y="620522"/>
                </a:lnTo>
                <a:lnTo>
                  <a:pt x="270001" y="638428"/>
                </a:lnTo>
                <a:lnTo>
                  <a:pt x="397510" y="654050"/>
                </a:lnTo>
                <a:lnTo>
                  <a:pt x="522985" y="667385"/>
                </a:lnTo>
                <a:lnTo>
                  <a:pt x="644144" y="680847"/>
                </a:lnTo>
                <a:lnTo>
                  <a:pt x="761110" y="689737"/>
                </a:lnTo>
                <a:lnTo>
                  <a:pt x="873759" y="698626"/>
                </a:lnTo>
                <a:lnTo>
                  <a:pt x="984250" y="705358"/>
                </a:lnTo>
                <a:lnTo>
                  <a:pt x="1092707" y="709802"/>
                </a:lnTo>
                <a:lnTo>
                  <a:pt x="1296797" y="714375"/>
                </a:lnTo>
                <a:lnTo>
                  <a:pt x="1394587" y="714375"/>
                </a:lnTo>
                <a:lnTo>
                  <a:pt x="1583817" y="709802"/>
                </a:lnTo>
                <a:lnTo>
                  <a:pt x="1673098" y="705358"/>
                </a:lnTo>
                <a:lnTo>
                  <a:pt x="1843277" y="692023"/>
                </a:lnTo>
                <a:lnTo>
                  <a:pt x="1926081" y="683006"/>
                </a:lnTo>
                <a:lnTo>
                  <a:pt x="2083434" y="660781"/>
                </a:lnTo>
                <a:lnTo>
                  <a:pt x="2232279" y="633984"/>
                </a:lnTo>
                <a:lnTo>
                  <a:pt x="2372614" y="602741"/>
                </a:lnTo>
                <a:lnTo>
                  <a:pt x="2440685" y="584835"/>
                </a:lnTo>
                <a:lnTo>
                  <a:pt x="2506599" y="566927"/>
                </a:lnTo>
                <a:lnTo>
                  <a:pt x="2634106" y="526796"/>
                </a:lnTo>
                <a:lnTo>
                  <a:pt x="2755265" y="482091"/>
                </a:lnTo>
                <a:lnTo>
                  <a:pt x="2872231" y="435228"/>
                </a:lnTo>
                <a:lnTo>
                  <a:pt x="2876550" y="433070"/>
                </a:lnTo>
                <a:lnTo>
                  <a:pt x="2876550" y="0"/>
                </a:lnTo>
                <a:close/>
              </a:path>
            </a:pathLst>
          </a:custGeom>
          <a:solidFill>
            <a:srgbClr val="EDEBE0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"/>
          <p:cNvSpPr/>
          <p:nvPr/>
        </p:nvSpPr>
        <p:spPr>
          <a:xfrm>
            <a:off x="2619360" y="1697040"/>
            <a:ext cx="5543280" cy="849240"/>
          </a:xfrm>
          <a:custGeom>
            <a:avLst/>
            <a:gdLst/>
            <a:ahLst/>
            <a:cxnLst/>
            <a:rect l="l" t="t" r="r" b="b"/>
            <a:pathLst>
              <a:path w="5543550" h="849630">
                <a:moveTo>
                  <a:pt x="852424" y="0"/>
                </a:moveTo>
                <a:lnTo>
                  <a:pt x="684402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967" y="35560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758"/>
                </a:lnTo>
                <a:lnTo>
                  <a:pt x="510158" y="124713"/>
                </a:lnTo>
                <a:lnTo>
                  <a:pt x="692912" y="155956"/>
                </a:lnTo>
                <a:lnTo>
                  <a:pt x="882141" y="193928"/>
                </a:lnTo>
                <a:lnTo>
                  <a:pt x="1077722" y="234061"/>
                </a:lnTo>
                <a:lnTo>
                  <a:pt x="1281684" y="278638"/>
                </a:lnTo>
                <a:lnTo>
                  <a:pt x="1490090" y="329819"/>
                </a:lnTo>
                <a:lnTo>
                  <a:pt x="1866264" y="421259"/>
                </a:lnTo>
                <a:lnTo>
                  <a:pt x="2223389" y="501523"/>
                </a:lnTo>
                <a:lnTo>
                  <a:pt x="2559177" y="575056"/>
                </a:lnTo>
                <a:lnTo>
                  <a:pt x="2722879" y="606298"/>
                </a:lnTo>
                <a:lnTo>
                  <a:pt x="2878074" y="637539"/>
                </a:lnTo>
                <a:lnTo>
                  <a:pt x="3031109" y="666496"/>
                </a:lnTo>
                <a:lnTo>
                  <a:pt x="3179826" y="691007"/>
                </a:lnTo>
                <a:lnTo>
                  <a:pt x="3324479" y="715518"/>
                </a:lnTo>
                <a:lnTo>
                  <a:pt x="3464687" y="737743"/>
                </a:lnTo>
                <a:lnTo>
                  <a:pt x="3600704" y="755650"/>
                </a:lnTo>
                <a:lnTo>
                  <a:pt x="3732529" y="773429"/>
                </a:lnTo>
                <a:lnTo>
                  <a:pt x="3985514" y="804672"/>
                </a:lnTo>
                <a:lnTo>
                  <a:pt x="4106672" y="815848"/>
                </a:lnTo>
                <a:lnTo>
                  <a:pt x="4223511" y="824738"/>
                </a:lnTo>
                <a:lnTo>
                  <a:pt x="4336160" y="833627"/>
                </a:lnTo>
                <a:lnTo>
                  <a:pt x="4446778" y="840359"/>
                </a:lnTo>
                <a:lnTo>
                  <a:pt x="4659249" y="849249"/>
                </a:lnTo>
                <a:lnTo>
                  <a:pt x="4856988" y="849249"/>
                </a:lnTo>
                <a:lnTo>
                  <a:pt x="5044058" y="844803"/>
                </a:lnTo>
                <a:lnTo>
                  <a:pt x="5133340" y="840359"/>
                </a:lnTo>
                <a:lnTo>
                  <a:pt x="5220461" y="833627"/>
                </a:lnTo>
                <a:lnTo>
                  <a:pt x="5305425" y="824738"/>
                </a:lnTo>
                <a:lnTo>
                  <a:pt x="5466969" y="806958"/>
                </a:lnTo>
                <a:lnTo>
                  <a:pt x="5543550" y="795782"/>
                </a:lnTo>
                <a:lnTo>
                  <a:pt x="5422392" y="780161"/>
                </a:lnTo>
                <a:lnTo>
                  <a:pt x="5297043" y="764539"/>
                </a:lnTo>
                <a:lnTo>
                  <a:pt x="5035550" y="726694"/>
                </a:lnTo>
                <a:lnTo>
                  <a:pt x="4759198" y="679831"/>
                </a:lnTo>
                <a:lnTo>
                  <a:pt x="4467986" y="628523"/>
                </a:lnTo>
                <a:lnTo>
                  <a:pt x="4159757" y="566165"/>
                </a:lnTo>
                <a:lnTo>
                  <a:pt x="3834511" y="497077"/>
                </a:lnTo>
                <a:lnTo>
                  <a:pt x="3492373" y="416813"/>
                </a:lnTo>
                <a:lnTo>
                  <a:pt x="3131058" y="329819"/>
                </a:lnTo>
                <a:lnTo>
                  <a:pt x="2988564" y="296418"/>
                </a:lnTo>
                <a:lnTo>
                  <a:pt x="2850388" y="263016"/>
                </a:lnTo>
                <a:lnTo>
                  <a:pt x="2582545" y="204977"/>
                </a:lnTo>
                <a:lnTo>
                  <a:pt x="2452878" y="180466"/>
                </a:lnTo>
                <a:lnTo>
                  <a:pt x="2327529" y="155956"/>
                </a:lnTo>
                <a:lnTo>
                  <a:pt x="2204212" y="133731"/>
                </a:lnTo>
                <a:lnTo>
                  <a:pt x="2083053" y="113664"/>
                </a:lnTo>
                <a:lnTo>
                  <a:pt x="1966214" y="95758"/>
                </a:lnTo>
                <a:lnTo>
                  <a:pt x="1849247" y="80137"/>
                </a:lnTo>
                <a:lnTo>
                  <a:pt x="1628266" y="51181"/>
                </a:lnTo>
                <a:lnTo>
                  <a:pt x="1417827" y="31114"/>
                </a:lnTo>
                <a:lnTo>
                  <a:pt x="1220089" y="15494"/>
                </a:lnTo>
                <a:lnTo>
                  <a:pt x="1030859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EDEBE0">
              <a:alpha val="4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6"/>
          <p:cNvSpPr/>
          <p:nvPr/>
        </p:nvSpPr>
        <p:spPr>
          <a:xfrm>
            <a:off x="2828880" y="1695600"/>
            <a:ext cx="6087960" cy="786960"/>
          </a:xfrm>
          <a:custGeom>
            <a:avLst/>
            <a:gdLst/>
            <a:ahLst/>
            <a:cxnLst/>
            <a:rect l="l" t="t" r="r" b="b"/>
            <a:pathLst>
              <a:path w="6088380" h="787400">
                <a:moveTo>
                  <a:pt x="0" y="90804"/>
                </a:moveTo>
                <a:lnTo>
                  <a:pt x="19176" y="86360"/>
                </a:lnTo>
                <a:lnTo>
                  <a:pt x="76581" y="75184"/>
                </a:lnTo>
                <a:lnTo>
                  <a:pt x="174370" y="59562"/>
                </a:lnTo>
                <a:lnTo>
                  <a:pt x="238125" y="50673"/>
                </a:lnTo>
                <a:lnTo>
                  <a:pt x="312419" y="41783"/>
                </a:lnTo>
                <a:lnTo>
                  <a:pt x="395350" y="35051"/>
                </a:lnTo>
                <a:lnTo>
                  <a:pt x="490982" y="28321"/>
                </a:lnTo>
                <a:lnTo>
                  <a:pt x="595249" y="21589"/>
                </a:lnTo>
                <a:lnTo>
                  <a:pt x="712088" y="17145"/>
                </a:lnTo>
                <a:lnTo>
                  <a:pt x="839597" y="14986"/>
                </a:lnTo>
                <a:lnTo>
                  <a:pt x="977773" y="12700"/>
                </a:lnTo>
                <a:lnTo>
                  <a:pt x="1126616" y="14986"/>
                </a:lnTo>
                <a:lnTo>
                  <a:pt x="1286002" y="19430"/>
                </a:lnTo>
                <a:lnTo>
                  <a:pt x="1458214" y="28321"/>
                </a:lnTo>
                <a:lnTo>
                  <a:pt x="1641094" y="39497"/>
                </a:lnTo>
                <a:lnTo>
                  <a:pt x="1834514" y="57403"/>
                </a:lnTo>
                <a:lnTo>
                  <a:pt x="2040636" y="77470"/>
                </a:lnTo>
                <a:lnTo>
                  <a:pt x="2259584" y="101980"/>
                </a:lnTo>
                <a:lnTo>
                  <a:pt x="2489200" y="131063"/>
                </a:lnTo>
                <a:lnTo>
                  <a:pt x="2731516" y="166750"/>
                </a:lnTo>
                <a:lnTo>
                  <a:pt x="2984500" y="206883"/>
                </a:lnTo>
                <a:lnTo>
                  <a:pt x="3250184" y="253873"/>
                </a:lnTo>
                <a:lnTo>
                  <a:pt x="3528695" y="309625"/>
                </a:lnTo>
                <a:lnTo>
                  <a:pt x="3819905" y="369950"/>
                </a:lnTo>
                <a:lnTo>
                  <a:pt x="4123944" y="436879"/>
                </a:lnTo>
                <a:lnTo>
                  <a:pt x="4440682" y="512825"/>
                </a:lnTo>
                <a:lnTo>
                  <a:pt x="4770120" y="595376"/>
                </a:lnTo>
                <a:lnTo>
                  <a:pt x="5112384" y="686942"/>
                </a:lnTo>
                <a:lnTo>
                  <a:pt x="5467350" y="787400"/>
                </a:lnTo>
                <a:moveTo>
                  <a:pt x="2779776" y="650875"/>
                </a:moveTo>
                <a:lnTo>
                  <a:pt x="2875407" y="624077"/>
                </a:lnTo>
                <a:lnTo>
                  <a:pt x="3136900" y="554989"/>
                </a:lnTo>
                <a:lnTo>
                  <a:pt x="3317621" y="508253"/>
                </a:lnTo>
                <a:lnTo>
                  <a:pt x="3526028" y="456946"/>
                </a:lnTo>
                <a:lnTo>
                  <a:pt x="3757803" y="401192"/>
                </a:lnTo>
                <a:lnTo>
                  <a:pt x="4006469" y="340995"/>
                </a:lnTo>
                <a:lnTo>
                  <a:pt x="4270121" y="283083"/>
                </a:lnTo>
                <a:lnTo>
                  <a:pt x="4540250" y="225171"/>
                </a:lnTo>
                <a:lnTo>
                  <a:pt x="4816602" y="171576"/>
                </a:lnTo>
                <a:lnTo>
                  <a:pt x="5090922" y="120396"/>
                </a:lnTo>
                <a:lnTo>
                  <a:pt x="5226939" y="98044"/>
                </a:lnTo>
                <a:lnTo>
                  <a:pt x="5358765" y="75819"/>
                </a:lnTo>
                <a:lnTo>
                  <a:pt x="5490591" y="57912"/>
                </a:lnTo>
                <a:lnTo>
                  <a:pt x="5618226" y="40132"/>
                </a:lnTo>
                <a:lnTo>
                  <a:pt x="5743575" y="26797"/>
                </a:lnTo>
                <a:lnTo>
                  <a:pt x="5862701" y="15621"/>
                </a:lnTo>
                <a:lnTo>
                  <a:pt x="5977508" y="6730"/>
                </a:lnTo>
                <a:lnTo>
                  <a:pt x="608812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7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bg 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8"/>
          <p:cNvSpPr>
            <a:spLocks noGrp="1"/>
          </p:cNvSpPr>
          <p:nvPr>
            <p:ph type="title"/>
          </p:nvPr>
        </p:nvSpPr>
        <p:spPr>
          <a:xfrm>
            <a:off x="535320" y="214200"/>
            <a:ext cx="8072640" cy="69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202" name="PlaceHolder 9"/>
          <p:cNvSpPr>
            <a:spLocks noGrp="1"/>
          </p:cNvSpPr>
          <p:nvPr>
            <p:ph type="body"/>
          </p:nvPr>
        </p:nvSpPr>
        <p:spPr>
          <a:xfrm>
            <a:off x="45720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3" name="PlaceHolder 10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4547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1800" indent="-323850" algn="ctr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 algn="ctr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 algn="ctr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 algn="ctr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 algn="ctr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  <p:sp>
        <p:nvSpPr>
          <p:cNvPr id="204" name="PlaceHolder 11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205" name="PlaceHolder 12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18DA7443-CF77-48F9-8489-7711860E7B0D}" type="datetime">
              <a:rPr lang="en-US" sz="1800" b="0" strike="noStrike" spc="-1">
                <a:solidFill>
                  <a:srgbClr val="B2B2B2"/>
                </a:solidFill>
                <a:latin typeface="Calibri" panose="020F0502020204030204"/>
              </a:rPr>
              <a:t>4/27/2024</a:t>
            </a:fld>
            <a:endParaRPr lang="ru-RU" sz="1800" b="0" strike="noStrike" spc="-1">
              <a:latin typeface="Times New Roman" panose="02020603050405020304"/>
            </a:endParaRPr>
          </a:p>
        </p:txBody>
      </p:sp>
      <p:sp>
        <p:nvSpPr>
          <p:cNvPr id="206" name="PlaceHolder 13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16D613CB-8DB7-4FF3-9ED7-4C1637746585}" type="slidenum">
              <a:rPr lang="ru-RU" sz="1800" b="0" strike="noStrike" spc="-1">
                <a:solidFill>
                  <a:srgbClr val="B2B2B2"/>
                </a:solidFill>
                <a:latin typeface="Calibri" panose="020F0502020204030204"/>
              </a:rPr>
              <a:t>‹#›</a:t>
            </a:fld>
            <a:endParaRPr lang="ru-RU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8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985320" y="1660680"/>
            <a:ext cx="7173000" cy="1658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Туринского</a:t>
            </a:r>
            <a:r>
              <a:rPr lang="ru-RU" sz="3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3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3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115616" y="5949280"/>
            <a:ext cx="7173000" cy="64807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Утверждённого решением Думы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  <a:r>
              <a:rPr lang="en-US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--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en-US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05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.2024 №---</a:t>
            </a:r>
            <a:endParaRPr lang="ru-RU" sz="1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1"/>
          <p:cNvGrpSpPr/>
          <p:nvPr/>
        </p:nvGrpSpPr>
        <p:grpSpPr>
          <a:xfrm>
            <a:off x="244440" y="1909800"/>
            <a:ext cx="8654760" cy="4157640"/>
            <a:chOff x="244440" y="1909800"/>
            <a:chExt cx="8654760" cy="4157640"/>
          </a:xfrm>
        </p:grpSpPr>
        <p:pic>
          <p:nvPicPr>
            <p:cNvPr id="360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1915920"/>
              <a:ext cx="8642160" cy="414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1" name="CustomShape 2"/>
            <p:cNvSpPr/>
            <p:nvPr/>
          </p:nvSpPr>
          <p:spPr>
            <a:xfrm>
              <a:off x="2916360" y="1909800"/>
              <a:ext cx="3311280" cy="4157640"/>
            </a:xfrm>
            <a:custGeom>
              <a:avLst/>
              <a:gdLst/>
              <a:ahLst/>
              <a:cxnLst/>
              <a:rect l="l" t="t" r="r" b="b"/>
              <a:pathLst>
                <a:path w="3311525" h="4157979">
                  <a:moveTo>
                    <a:pt x="0" y="0"/>
                  </a:moveTo>
                  <a:lnTo>
                    <a:pt x="0" y="4157814"/>
                  </a:lnTo>
                  <a:moveTo>
                    <a:pt x="3311525" y="0"/>
                  </a:moveTo>
                  <a:lnTo>
                    <a:pt x="3311525" y="415781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3"/>
            <p:cNvSpPr/>
            <p:nvPr/>
          </p:nvSpPr>
          <p:spPr>
            <a:xfrm>
              <a:off x="244440" y="255600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4"/>
            <p:cNvSpPr/>
            <p:nvPr/>
          </p:nvSpPr>
          <p:spPr>
            <a:xfrm>
              <a:off x="244440" y="1909800"/>
              <a:ext cx="8654760" cy="4157640"/>
            </a:xfrm>
            <a:custGeom>
              <a:avLst/>
              <a:gdLst/>
              <a:ahLst/>
              <a:cxnLst/>
              <a:rect l="l" t="t" r="r" b="b"/>
              <a:pathLst>
                <a:path w="8655050" h="4157979">
                  <a:moveTo>
                    <a:pt x="6350" y="0"/>
                  </a:moveTo>
                  <a:lnTo>
                    <a:pt x="6350" y="4157814"/>
                  </a:lnTo>
                  <a:moveTo>
                    <a:pt x="8648700" y="0"/>
                  </a:moveTo>
                  <a:lnTo>
                    <a:pt x="8648700" y="4157814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151464"/>
                  </a:moveTo>
                  <a:lnTo>
                    <a:pt x="8655050" y="4151464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4" name="CustomShape 5"/>
          <p:cNvSpPr/>
          <p:nvPr/>
        </p:nvSpPr>
        <p:spPr>
          <a:xfrm>
            <a:off x="801000" y="1941840"/>
            <a:ext cx="15634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ОВЫЕ 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3087360" y="1941840"/>
            <a:ext cx="29721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НЕНАЛОГОВЫЕ</a:t>
            </a:r>
            <a:r>
              <a:rPr lang="ru-RU" sz="1800" b="1" strike="noStrike" spc="-7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6" name="CustomShape 7"/>
          <p:cNvSpPr/>
          <p:nvPr/>
        </p:nvSpPr>
        <p:spPr>
          <a:xfrm>
            <a:off x="6513840" y="1941840"/>
            <a:ext cx="2095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ЗВ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1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ДНЫЕ  ПОСТУПЛЕНИЯ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7" name="CustomShape 8"/>
          <p:cNvSpPr/>
          <p:nvPr/>
        </p:nvSpPr>
        <p:spPr>
          <a:xfrm>
            <a:off x="329760" y="2583720"/>
            <a:ext cx="2506680" cy="34594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налогов,</a:t>
            </a:r>
            <a:r>
              <a:rPr lang="ru-RU" sz="16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Налоговым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кодексом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Федерации,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Земельный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ог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щ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ество  физических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Госпошлина;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совокупный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7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акцизы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8" name="CustomShape 9"/>
          <p:cNvSpPr/>
          <p:nvPr/>
        </p:nvSpPr>
        <p:spPr>
          <a:xfrm>
            <a:off x="2995560" y="2583720"/>
            <a:ext cx="3112920" cy="32132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уплаты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пошлин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сборов,</a:t>
            </a:r>
            <a:r>
              <a:rPr lang="ru-RU" sz="16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законодательством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Федерации,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штрафов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нарушение</a:t>
            </a:r>
            <a:r>
              <a:rPr lang="ru-RU" sz="16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законодательства,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Штрафы,</a:t>
            </a:r>
            <a:r>
              <a:rPr lang="ru-RU" sz="1600" b="0" strike="noStrike" spc="7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санкции,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возмещение ущерба;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7815" indent="-285750" algn="just">
              <a:lnSpc>
                <a:spcPct val="100000"/>
              </a:lnSpc>
              <a:buClr>
                <a:srgbClr val="000000"/>
              </a:buClr>
              <a:buSzPct val="94000"/>
              <a:buFont typeface="Wingdings" panose="05000000000000000000" pitchFamily="2" charset="2"/>
              <a:buChar char="ü"/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продажи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материальных</a:t>
            </a:r>
            <a:r>
              <a:rPr lang="ru-RU" sz="16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нематериальных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tabLst>
                <a:tab pos="17272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активов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9" name="CustomShape 10"/>
          <p:cNvSpPr/>
          <p:nvPr/>
        </p:nvSpPr>
        <p:spPr>
          <a:xfrm>
            <a:off x="6307560" y="2583720"/>
            <a:ext cx="2461320" cy="1982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(межбюджетные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Субвенции;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984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70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640" y="260280"/>
            <a:ext cx="8229240" cy="125208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11"/>
          <p:cNvSpPr/>
          <p:nvPr/>
        </p:nvSpPr>
        <p:spPr>
          <a:xfrm>
            <a:off x="539640" y="260280"/>
            <a:ext cx="8229240" cy="11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08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lang="ru-RU" sz="3200" b="1" strike="noStrike" spc="-9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lang="ru-RU" sz="3200" b="1" strike="noStrike" spc="-7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200" b="1" strike="noStrike" spc="-5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32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88315" algn="ctr">
              <a:lnSpc>
                <a:spcPct val="100000"/>
              </a:lnSpc>
              <a:spcBef>
                <a:spcPts val="40"/>
              </a:spcBef>
            </a:pPr>
            <a:r>
              <a:rPr lang="ru-RU" sz="2000" b="1" strike="noStrike" spc="-3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000" b="1" strike="noStrike" spc="-2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–безвозмездные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000" b="1" strike="noStrike" spc="-12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безвозвратные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 </a:t>
            </a:r>
            <a:r>
              <a:rPr lang="ru-RU" sz="2000" b="1" strike="noStrike" spc="-48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денежных средств</a:t>
            </a:r>
            <a:r>
              <a:rPr lang="ru-RU" sz="2000" b="1" strike="noStrike" spc="-15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b="1" strike="noStrike" spc="-26" dirty="0">
                <a:solidFill>
                  <a:srgbClr val="FFC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roup 1"/>
          <p:cNvGrpSpPr/>
          <p:nvPr/>
        </p:nvGrpSpPr>
        <p:grpSpPr>
          <a:xfrm>
            <a:off x="210960" y="1679400"/>
            <a:ext cx="8723160" cy="4975200"/>
            <a:chOff x="210960" y="1679400"/>
            <a:chExt cx="8723160" cy="4975200"/>
          </a:xfrm>
        </p:grpSpPr>
        <p:sp>
          <p:nvSpPr>
            <p:cNvPr id="37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7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0" y="2349720"/>
              <a:ext cx="8642160" cy="429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CustomShape 3"/>
            <p:cNvSpPr/>
            <p:nvPr/>
          </p:nvSpPr>
          <p:spPr>
            <a:xfrm>
              <a:off x="2843280" y="2343240"/>
              <a:ext cx="3168360" cy="4311360"/>
            </a:xfrm>
            <a:custGeom>
              <a:avLst/>
              <a:gdLst/>
              <a:ahLst/>
              <a:cxnLst/>
              <a:rect l="l" t="t" r="r" b="b"/>
              <a:pathLst>
                <a:path w="3168650" h="4311650">
                  <a:moveTo>
                    <a:pt x="0" y="0"/>
                  </a:moveTo>
                  <a:lnTo>
                    <a:pt x="0" y="4311650"/>
                  </a:lnTo>
                  <a:moveTo>
                    <a:pt x="3168650" y="0"/>
                  </a:moveTo>
                  <a:lnTo>
                    <a:pt x="3168650" y="43116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4"/>
            <p:cNvSpPr/>
            <p:nvPr/>
          </p:nvSpPr>
          <p:spPr>
            <a:xfrm>
              <a:off x="244440" y="3319560"/>
              <a:ext cx="8654760" cy="360"/>
            </a:xfrm>
            <a:custGeom>
              <a:avLst/>
              <a:gdLst/>
              <a:ahLst/>
              <a:cxnLst/>
              <a:rect l="l" t="t" r="r" b="b"/>
              <a:pathLst>
                <a:path w="8655050">
                  <a:moveTo>
                    <a:pt x="0" y="0"/>
                  </a:moveTo>
                  <a:lnTo>
                    <a:pt x="865505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5"/>
            <p:cNvSpPr/>
            <p:nvPr/>
          </p:nvSpPr>
          <p:spPr>
            <a:xfrm>
              <a:off x="244440" y="2343240"/>
              <a:ext cx="8654760" cy="4311360"/>
            </a:xfrm>
            <a:custGeom>
              <a:avLst/>
              <a:gdLst/>
              <a:ahLst/>
              <a:cxnLst/>
              <a:rect l="l" t="t" r="r" b="b"/>
              <a:pathLst>
                <a:path w="8655050" h="4311650">
                  <a:moveTo>
                    <a:pt x="0" y="1849374"/>
                  </a:moveTo>
                  <a:lnTo>
                    <a:pt x="8655050" y="1849374"/>
                  </a:lnTo>
                  <a:moveTo>
                    <a:pt x="0" y="3238500"/>
                  </a:moveTo>
                  <a:lnTo>
                    <a:pt x="8655050" y="3238500"/>
                  </a:lnTo>
                  <a:moveTo>
                    <a:pt x="6350" y="0"/>
                  </a:moveTo>
                  <a:lnTo>
                    <a:pt x="6350" y="4311650"/>
                  </a:lnTo>
                  <a:moveTo>
                    <a:pt x="8648700" y="0"/>
                  </a:moveTo>
                  <a:lnTo>
                    <a:pt x="8648700" y="4311650"/>
                  </a:lnTo>
                  <a:moveTo>
                    <a:pt x="0" y="6350"/>
                  </a:moveTo>
                  <a:lnTo>
                    <a:pt x="8655050" y="6350"/>
                  </a:lnTo>
                  <a:moveTo>
                    <a:pt x="0" y="4305300"/>
                  </a:moveTo>
                  <a:lnTo>
                    <a:pt x="8655050" y="430530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8" name="CustomShape 6"/>
          <p:cNvSpPr/>
          <p:nvPr/>
        </p:nvSpPr>
        <p:spPr>
          <a:xfrm>
            <a:off x="380520" y="2375280"/>
            <a:ext cx="47329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312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ды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</a:t>
            </a:r>
            <a:r>
              <a:rPr lang="ru-RU" sz="1800" b="1" strike="noStrike" spc="-10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ы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	Оп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лен</a:t>
            </a: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>
              <a:lnSpc>
                <a:spcPct val="100000"/>
              </a:lnSpc>
              <a:tabLst>
                <a:tab pos="3373120" algn="l"/>
              </a:tabLst>
            </a:pPr>
            <a:r>
              <a:rPr lang="ru-RU" sz="1800" b="1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6317640" y="2375280"/>
            <a:ext cx="2269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Аналогия</a:t>
            </a: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семейном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lang="ru-RU" sz="1800" b="1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0" name="CustomShape 8"/>
          <p:cNvSpPr/>
          <p:nvPr/>
        </p:nvSpPr>
        <p:spPr>
          <a:xfrm>
            <a:off x="6346800" y="3346920"/>
            <a:ext cx="22140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карманные деньги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1" name="CustomShape 9"/>
          <p:cNvSpPr/>
          <p:nvPr/>
        </p:nvSpPr>
        <p:spPr>
          <a:xfrm>
            <a:off x="400320" y="3346920"/>
            <a:ext cx="2292480" cy="1630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Dotation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дар,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пожертвование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1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Subvenire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»)</a:t>
            </a:r>
            <a:r>
              <a:rPr lang="ru-RU" sz="16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приходить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помощь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2" name="CustomShape 10"/>
          <p:cNvSpPr/>
          <p:nvPr/>
        </p:nvSpPr>
        <p:spPr>
          <a:xfrm>
            <a:off x="2945880" y="3346920"/>
            <a:ext cx="2963160" cy="1876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определения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конкретной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использования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93090">
              <a:lnSpc>
                <a:spcPct val="100000"/>
              </a:lnSpc>
              <a:spcBef>
                <a:spcPts val="1120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Предоставляются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62255" indent="-15113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 «переданных»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другим публично-правовым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образованиям полномочий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3" name="CustomShape 11"/>
          <p:cNvSpPr/>
          <p:nvPr/>
        </p:nvSpPr>
        <p:spPr>
          <a:xfrm>
            <a:off x="6157800" y="4220280"/>
            <a:ext cx="258912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даете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своему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деньги и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посылаете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065"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магазин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купить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продукты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списку)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4" name="CustomShape 12"/>
          <p:cNvSpPr/>
          <p:nvPr/>
        </p:nvSpPr>
        <p:spPr>
          <a:xfrm>
            <a:off x="563400" y="5609880"/>
            <a:ext cx="196740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13715" indent="-50101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(от </a:t>
            </a:r>
            <a:r>
              <a:rPr lang="ru-RU" sz="16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лат.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«)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5" name="CustomShape 13"/>
          <p:cNvSpPr/>
          <p:nvPr/>
        </p:nvSpPr>
        <p:spPr>
          <a:xfrm>
            <a:off x="3134880" y="5609880"/>
            <a:ext cx="2584080" cy="751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7785" indent="-45085" algn="just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Предоставляется на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условиях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долевого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софинансирования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других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6" name="CustomShape 14"/>
          <p:cNvSpPr/>
          <p:nvPr/>
        </p:nvSpPr>
        <p:spPr>
          <a:xfrm>
            <a:off x="6259680" y="5609880"/>
            <a:ext cx="2386080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</a:t>
            </a:r>
            <a:r>
              <a:rPr lang="ru-RU" sz="16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«добавляете»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денег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того, чтобы ребенок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купил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себе новый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(а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остальные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он</a:t>
            </a:r>
            <a:r>
              <a:rPr lang="ru-RU" sz="16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накопил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8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640" y="352800"/>
            <a:ext cx="8712720" cy="1938240"/>
          </a:xfrm>
          <a:prstGeom prst="rect">
            <a:avLst/>
          </a:prstGeom>
          <a:ln w="0">
            <a:noFill/>
          </a:ln>
        </p:spPr>
      </p:pic>
      <p:sp>
        <p:nvSpPr>
          <p:cNvPr id="388" name="TextShape 15"/>
          <p:cNvSpPr txBox="1"/>
          <p:nvPr/>
        </p:nvSpPr>
        <p:spPr>
          <a:xfrm>
            <a:off x="771120" y="407880"/>
            <a:ext cx="767484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2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</a:t>
            </a:r>
            <a:r>
              <a:rPr lang="ru-RU" sz="2200" b="1" strike="noStrike" spc="2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3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ОСНОВНОЙ</a:t>
            </a:r>
            <a:r>
              <a:rPr lang="ru-RU" sz="2300" b="1" strike="noStrike" spc="-15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ВИД</a:t>
            </a:r>
            <a:br>
              <a:rPr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БЕЗВОЗМЕЗДНЫХ</a:t>
            </a:r>
            <a:r>
              <a:rPr lang="ru-RU" sz="23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ПЕРЕЧИСЛЕНИЙ</a:t>
            </a:r>
            <a:endParaRPr lang="ru-RU" sz="23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9" name="CustomShape 16"/>
          <p:cNvSpPr/>
          <p:nvPr/>
        </p:nvSpPr>
        <p:spPr>
          <a:xfrm>
            <a:off x="414360" y="1109160"/>
            <a:ext cx="8386200" cy="1075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Межбюджетные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 – денежные средства,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перечисляемые </a:t>
            </a:r>
            <a:r>
              <a:rPr lang="ru-RU" sz="2300" b="0" strike="noStrike" spc="-56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одного</a:t>
            </a:r>
            <a:r>
              <a:rPr lang="ru-RU" sz="2300" b="0" strike="noStrike" spc="-2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300" b="0" strike="noStrike" spc="-12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Российской</a:t>
            </a:r>
            <a:r>
              <a:rPr lang="ru-RU" sz="2300" b="0" strike="noStrike" spc="-3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7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</a:t>
            </a:r>
            <a:endParaRPr lang="ru-RU" sz="23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другому</a:t>
            </a:r>
            <a:r>
              <a:rPr lang="ru-RU" sz="2300" b="0" strike="noStrike" spc="-75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0" strike="noStrike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398880" y="2022480"/>
            <a:ext cx="8341560" cy="43960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4000" rIns="0" bIns="0">
            <a:spAutoFit/>
          </a:bodyPr>
          <a:lstStyle/>
          <a:p>
            <a:pPr marL="12700" indent="304800" algn="just">
              <a:lnSpc>
                <a:spcPts val="2590"/>
              </a:lnSpc>
              <a:spcBef>
                <a:spcPts val="425"/>
              </a:spcBef>
              <a:tabLst>
                <a:tab pos="0" algn="l"/>
              </a:tabLst>
            </a:pP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</a:t>
            </a:r>
            <a:r>
              <a:rPr lang="ru-RU" sz="24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из бюджета денежные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57200" algn="just">
              <a:lnSpc>
                <a:spcPct val="90000"/>
              </a:lnSpc>
              <a:spcBef>
                <a:spcPts val="545"/>
              </a:spcBef>
              <a:tabLst>
                <a:tab pos="0" algn="l"/>
              </a:tabLst>
            </a:pPr>
            <a:r>
              <a:rPr lang="ru-RU" sz="24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</a:t>
            </a:r>
            <a:r>
              <a:rPr lang="ru-RU" sz="24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осуществляется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расходными	обязательств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ми,	об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словленными 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становле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законодате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ьст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		разграни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ением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полномочий,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которых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происходить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очередном финансовом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счет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соответствующих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бюджетов.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41300" indent="457200" algn="just">
              <a:lnSpc>
                <a:spcPct val="100000"/>
              </a:lnSpc>
              <a:spcBef>
                <a:spcPts val="285"/>
              </a:spcBef>
              <a:tabLst>
                <a:tab pos="0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</a:t>
            </a:r>
            <a:r>
              <a:rPr lang="ru-RU" sz="2400" b="0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400" b="0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бюджета: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2730" indent="-240665" algn="just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96000"/>
              <a:buFont typeface="Wingdings" panose="05000000000000000000" pitchFamily="2" charset="2"/>
              <a:buChar char=""/>
              <a:tabLst>
                <a:tab pos="253365" algn="l"/>
              </a:tabLst>
            </a:pP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400" b="0" strike="noStrike" spc="-9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  <a:tabLst>
                <a:tab pos="253365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ведомствам;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00" indent="-304800" algn="just">
              <a:lnSpc>
                <a:spcPts val="317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0" strike="noStrike" spc="-69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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2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ниципальны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</a:t>
            </a:r>
            <a:r>
              <a:rPr lang="ru-RU" sz="24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</a:t>
            </a:r>
            <a:r>
              <a:rPr lang="ru-RU" sz="24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ам 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400" b="0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9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60" y="303120"/>
            <a:ext cx="8750520" cy="941400"/>
          </a:xfrm>
          <a:prstGeom prst="rect">
            <a:avLst/>
          </a:prstGeom>
          <a:ln w="0">
            <a:noFill/>
          </a:ln>
        </p:spPr>
      </p:pic>
      <p:sp>
        <p:nvSpPr>
          <p:cNvPr id="394" name="TextShape 3"/>
          <p:cNvSpPr txBox="1"/>
          <p:nvPr/>
        </p:nvSpPr>
        <p:spPr>
          <a:xfrm>
            <a:off x="734760" y="430200"/>
            <a:ext cx="766980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100" b="1" strike="noStrike" spc="-2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3100" b="1" strike="noStrike" spc="-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классифицируются</a:t>
            </a:r>
            <a:r>
              <a:rPr lang="ru-RU" sz="3100" b="1" strike="noStrike" spc="4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4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3100" b="1" strike="noStrike" spc="-7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1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бюджета?</a:t>
            </a:r>
            <a:endParaRPr lang="ru-RU" sz="31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560" y="0"/>
            <a:ext cx="8246160" cy="260568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402840" y="324360"/>
            <a:ext cx="8364960" cy="55467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638175" algn="ctr">
              <a:lnSpc>
                <a:spcPct val="100000"/>
              </a:lnSpc>
              <a:spcBef>
                <a:spcPts val="95"/>
              </a:spcBef>
              <a:tabLst>
                <a:tab pos="3879215" algn="l"/>
              </a:tabLst>
            </a:pP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повышения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результативности </a:t>
            </a:r>
            <a:r>
              <a:rPr lang="ru-RU" sz="2200" b="1" strike="noStrike" spc="-53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 err="1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200" b="1" strike="noStrike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200" b="1" strike="noStrike" spc="9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	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200" b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производится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основе</a:t>
            </a:r>
            <a:r>
              <a:rPr lang="ru-RU" sz="2200" b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14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200" b="1" strike="noStrike" spc="4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3879215" algn="l"/>
              </a:tabLst>
            </a:pPr>
            <a:endParaRPr lang="ru-RU" sz="2200" b="0" strike="noStrike" spc="-1" dirty="0">
              <a:latin typeface="Arial" panose="020B0604020202020204"/>
            </a:endParaRPr>
          </a:p>
          <a:p>
            <a:pPr marL="546735">
              <a:lnSpc>
                <a:spcPct val="100000"/>
              </a:lnSpc>
              <a:tabLst>
                <a:tab pos="3879215" algn="l"/>
              </a:tabLst>
            </a:pP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Зачем формировать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</a:t>
            </a:r>
            <a:r>
              <a:rPr lang="ru-RU" sz="22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исполнять </a:t>
            </a:r>
            <a:r>
              <a:rPr lang="ru-RU" sz="22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2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программам?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spcBef>
                <a:spcPts val="860"/>
              </a:spcBef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Преимуществом	программного	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25420" algn="l"/>
                <a:tab pos="4822825" algn="l"/>
                <a:tab pos="6181725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распределение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ведомственному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принципу,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программам.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315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Муниципальная	программа	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имеет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цель,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задачи</a:t>
            </a:r>
            <a:r>
              <a:rPr lang="ru-RU" sz="2200" b="1" strike="noStrike" spc="-4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показатели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эффективности,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которые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отражают</a:t>
            </a:r>
            <a:r>
              <a:rPr lang="ru-RU" sz="2200" b="1" strike="noStrike" spc="-3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степень</a:t>
            </a:r>
            <a:r>
              <a:rPr lang="ru-RU" sz="2200" b="1" strike="noStrike" spc="18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достижения(решения),</a:t>
            </a:r>
            <a:r>
              <a:rPr lang="ru-RU" sz="2200" b="1" strike="noStrike" spc="2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есть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действия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направлены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заданного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результата.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  <a:tabLst>
                <a:tab pos="2738755" algn="l"/>
                <a:tab pos="4344670" algn="l"/>
              </a:tabLst>
            </a:pP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этом значение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показателей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является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индикатором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738755" algn="l"/>
                <a:tab pos="4344670" algn="l"/>
              </a:tabLst>
            </a:pP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данному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направлению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и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сигнализирует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2200" b="1" strike="noStrike" spc="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3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плохом</a:t>
            </a:r>
            <a:r>
              <a:rPr lang="ru-RU" sz="2200" b="1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 </a:t>
            </a:r>
            <a:r>
              <a:rPr lang="ru-RU" sz="2200" b="1" strike="noStrike" spc="-53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5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хорошем</a:t>
            </a:r>
            <a:r>
              <a:rPr lang="ru-RU" sz="2200" b="1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результате,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необходимости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принятия</a:t>
            </a:r>
            <a:r>
              <a:rPr lang="ru-RU" sz="2200" b="1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2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новых</a:t>
            </a:r>
            <a:r>
              <a:rPr lang="ru-RU" sz="2200" b="1" strike="noStrike" spc="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b="1" strike="noStrike" spc="-1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решений.</a:t>
            </a:r>
            <a:endParaRPr lang="ru-RU" sz="2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87160" y="395280"/>
            <a:ext cx="797076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решением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Думы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23.12.2022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84785"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189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-НПА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бюджете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плановый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2024 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2025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годов»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98" name="Table 2"/>
          <p:cNvGraphicFramePr/>
          <p:nvPr/>
        </p:nvGraphicFramePr>
        <p:xfrm>
          <a:off x="252060" y="1988840"/>
          <a:ext cx="8640960" cy="4416240"/>
        </p:xfrm>
        <a:graphic>
          <a:graphicData uri="http://schemas.openxmlformats.org/drawingml/2006/table">
            <a:tbl>
              <a:tblPr/>
              <a:tblGrid>
                <a:gridCol w="435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190500" indent="-1270" algn="ct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0" algn="l"/>
                        </a:tabLst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слушания по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проекту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плановый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период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1" strike="noStrike" spc="9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2025 </a:t>
                      </a:r>
                      <a:r>
                        <a:rPr lang="ru-RU" sz="1600" b="1" strike="noStrike" spc="-38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Проведены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5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декабря</a:t>
                      </a:r>
                      <a:r>
                        <a:rPr lang="ru-RU" sz="1600" b="1" strike="noStrike" spc="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Публичные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слушания по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годовому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отчету</a:t>
                      </a:r>
                      <a:r>
                        <a:rPr lang="ru-RU" sz="1600" b="1" strike="noStrike" spc="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исполнении 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r>
                        <a:rPr lang="ru-RU" sz="1600" b="1" strike="noStrike" spc="2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назначены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15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мая</a:t>
                      </a:r>
                      <a:r>
                        <a:rPr lang="ru-RU" sz="1600" b="1" strike="noStrike" spc="-1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</a:t>
                      </a:r>
                      <a:r>
                        <a:rPr lang="ru-RU" sz="16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40">
                <a:tc gridSpan="2"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8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НАПРАВЛЕНИЯ</a:t>
                      </a:r>
                      <a:r>
                        <a:rPr lang="ru-RU" sz="18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РЕАЛИЗАЦИИ</a:t>
                      </a:r>
                      <a:r>
                        <a:rPr lang="ru-RU" sz="18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БЮДЖЕТНОЙ</a:t>
                      </a:r>
                      <a:r>
                        <a:rPr lang="ru-RU" sz="18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20"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Устойчивое социально-экономическое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16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доступными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качественными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услугами,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социальными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гарантиями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Создание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благоприятных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комфортных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условий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для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проживания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Увеличение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наполняемости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доходной</a:t>
                      </a:r>
                      <a:r>
                        <a:rPr lang="ru-RU" sz="16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консолидированного</a:t>
                      </a:r>
                      <a:r>
                        <a:rPr lang="ru-RU" sz="16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tabLst>
                          <a:tab pos="377825" algn="l"/>
                          <a:tab pos="377825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6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сбалансированности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Повышение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16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муниципальными</a:t>
                      </a:r>
                      <a:r>
                        <a:rPr lang="ru-RU" sz="16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Совершенствование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межбюджетных </a:t>
                      </a:r>
                      <a:r>
                        <a:rPr lang="ru-RU" sz="1600" b="0" strike="noStrike" spc="-38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отношений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panose="05000000000000000000" pitchFamily="2" charset="2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Оптимизация</a:t>
                      </a:r>
                      <a:r>
                        <a:rPr lang="ru-RU" sz="16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6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6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78" y="404664"/>
            <a:ext cx="8072640" cy="696240"/>
          </a:xfrm>
        </p:spPr>
        <p:txBody>
          <a:bodyPr/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 прогнозных значений социально-экономических показателей за 2023 год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-Туринскому муниципальному району</a:t>
            </a:r>
            <a:b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51548"/>
              </p:ext>
            </p:extLst>
          </p:nvPr>
        </p:nvGraphicFramePr>
        <p:xfrm>
          <a:off x="251518" y="1484784"/>
          <a:ext cx="8640961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  оценка в соответствии с прогнозом 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год        факт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отклонение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описание причин отклонения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          оценка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Производственная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1 864,9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1 865,0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1 973,2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Инвестиционная деятельность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35,1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88,1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47,5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2 368,1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  <a:r>
                        <a:rPr lang="ru-RU" sz="1200" baseline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370,0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1,9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2 495,5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розничной торговли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1045,4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1 045,0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- 0,4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1 121,6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общественного питания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Численность населения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11 755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11 755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11 664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564120" y="560160"/>
            <a:ext cx="801216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789305" indent="-77660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ПОКАЗАТЕЛИ ИСПОЛНЕНИЯ БЮДЖЕТА </a:t>
            </a:r>
            <a:r>
              <a:rPr lang="ru-RU" sz="2500" b="0" strike="noStrike" spc="-61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МУНЦИИПАЛЬНОГО</a:t>
            </a:r>
            <a:r>
              <a:rPr lang="ru-RU" sz="25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lang="ru-RU" sz="25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5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2023</a:t>
            </a:r>
            <a:r>
              <a:rPr lang="ru-RU" sz="25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25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00" name="Table 2"/>
          <p:cNvGraphicFramePr/>
          <p:nvPr/>
        </p:nvGraphicFramePr>
        <p:xfrm>
          <a:off x="669960" y="4575240"/>
          <a:ext cx="7855920" cy="2028240"/>
        </p:xfrm>
        <a:graphic>
          <a:graphicData uri="http://schemas.openxmlformats.org/drawingml/2006/table">
            <a:tbl>
              <a:tblPr/>
              <a:tblGrid>
                <a:gridCol w="238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081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800" b="1" strike="noStrike" spc="-5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 </a:t>
                      </a:r>
                      <a:r>
                        <a:rPr lang="ru-RU" sz="1800" b="1" strike="noStrike" spc="-4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1470" indent="-17653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8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r>
                        <a:rPr lang="ru-RU" sz="18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 </a:t>
                      </a:r>
                      <a:r>
                        <a:rPr lang="ru-RU" sz="1800" b="1" strike="noStrike" spc="-4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r>
                        <a:rPr lang="ru-RU" sz="18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отклонения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1 194 983,3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1 199 513,3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Расходы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1 210 767,0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1 184 573,9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97,8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Дефицит/Профицит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(-) 9 526,9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(+)17722,1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1" name="Group 3"/>
          <p:cNvGrpSpPr/>
          <p:nvPr/>
        </p:nvGrpSpPr>
        <p:grpSpPr>
          <a:xfrm>
            <a:off x="228600" y="1630080"/>
            <a:ext cx="8727840" cy="2732760"/>
            <a:chOff x="228600" y="1630080"/>
            <a:chExt cx="8727840" cy="2732760"/>
          </a:xfrm>
        </p:grpSpPr>
        <p:sp>
          <p:nvSpPr>
            <p:cNvPr id="402" name="CustomShape 4"/>
            <p:cNvSpPr/>
            <p:nvPr/>
          </p:nvSpPr>
          <p:spPr>
            <a:xfrm>
              <a:off x="228600" y="1630080"/>
              <a:ext cx="8727840" cy="135180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03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0" y="1947960"/>
              <a:ext cx="3817800" cy="241488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404" name="Диаграмма 10"/>
          <p:cNvGraphicFramePr/>
          <p:nvPr/>
        </p:nvGraphicFramePr>
        <p:xfrm>
          <a:off x="4724280" y="1607040"/>
          <a:ext cx="3801240" cy="288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28600" y="228600"/>
            <a:ext cx="8701722" cy="6419977"/>
            <a:chOff x="228600" y="228600"/>
            <a:chExt cx="8701722" cy="6419977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6325" cy="1427226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6046851" y="858901"/>
              <a:ext cx="2876550" cy="714375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2619375" y="731901"/>
              <a:ext cx="5543550" cy="84963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227" y="1556766"/>
              <a:ext cx="8690095" cy="50918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9851" y="283892"/>
            <a:ext cx="768477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Динамика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201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</a:t>
            </a:r>
            <a:r>
              <a:rPr sz="2000" spc="-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годы,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object 76"/>
          <p:cNvSpPr/>
          <p:nvPr/>
        </p:nvSpPr>
        <p:spPr>
          <a:xfrm>
            <a:off x="240227" y="1246083"/>
            <a:ext cx="8686165" cy="3715385"/>
          </a:xfrm>
          <a:custGeom>
            <a:avLst/>
            <a:gdLst/>
            <a:ahLst/>
            <a:cxnLst/>
            <a:rect l="l" t="t" r="r" b="b"/>
            <a:pathLst>
              <a:path w="8686165" h="3715385">
                <a:moveTo>
                  <a:pt x="0" y="3715088"/>
                </a:moveTo>
                <a:lnTo>
                  <a:pt x="8685549" y="3715088"/>
                </a:lnTo>
                <a:lnTo>
                  <a:pt x="8685549" y="0"/>
                </a:lnTo>
                <a:lnTo>
                  <a:pt x="0" y="0"/>
                </a:lnTo>
                <a:lnTo>
                  <a:pt x="0" y="3715088"/>
                </a:lnTo>
                <a:close/>
              </a:path>
            </a:pathLst>
          </a:custGeom>
          <a:ln w="952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7"/>
          <p:cNvSpPr txBox="1"/>
          <p:nvPr/>
        </p:nvSpPr>
        <p:spPr>
          <a:xfrm>
            <a:off x="1482344" y="5041519"/>
            <a:ext cx="647403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754 465,7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</a:t>
            </a:r>
            <a:r>
              <a:rPr sz="1600" spc="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</a:t>
            </a:r>
            <a:r>
              <a:rPr sz="1600" spc="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сферы: </a:t>
            </a:r>
            <a:r>
              <a:rPr sz="1600" spc="-38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579 463,9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 образование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marR="2734945">
              <a:lnSpc>
                <a:spcPct val="100000"/>
              </a:lnSpc>
            </a:pP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114 813,6</a:t>
            </a:r>
            <a:r>
              <a:rPr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lang="ru-RU"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политика</a:t>
            </a:r>
          </a:p>
          <a:p>
            <a:pPr marL="12700" marR="2734945">
              <a:lnSpc>
                <a:spcPct val="100000"/>
              </a:lnSpc>
            </a:pPr>
            <a:r>
              <a:rPr lang="ru-RU"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49 551,2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физ.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культура,</a:t>
            </a:r>
            <a:r>
              <a:rPr sz="1600"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marR="2734945">
              <a:lnSpc>
                <a:spcPct val="100000"/>
              </a:lnSpc>
            </a:pPr>
            <a:r>
              <a:rPr lang="ru-RU"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10 637</a:t>
            </a:r>
            <a:r>
              <a:rPr sz="16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sz="16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73540025"/>
              </p:ext>
            </p:extLst>
          </p:nvPr>
        </p:nvGraphicFramePr>
        <p:xfrm>
          <a:off x="236297" y="1556766"/>
          <a:ext cx="8687104" cy="340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1"/>
          <p:cNvGrpSpPr/>
          <p:nvPr/>
        </p:nvGrpSpPr>
        <p:grpSpPr>
          <a:xfrm>
            <a:off x="210960" y="1679400"/>
            <a:ext cx="8723160" cy="4681440"/>
            <a:chOff x="210960" y="1679400"/>
            <a:chExt cx="8723160" cy="4681440"/>
          </a:xfrm>
        </p:grpSpPr>
        <p:sp>
          <p:nvSpPr>
            <p:cNvPr id="41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1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80" y="2565360"/>
              <a:ext cx="8424360" cy="3795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7" name="TextShape 3"/>
          <p:cNvSpPr txBox="1"/>
          <p:nvPr/>
        </p:nvSpPr>
        <p:spPr>
          <a:xfrm>
            <a:off x="841680" y="387720"/>
            <a:ext cx="74595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907030" indent="-289496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3600" b="1" i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3600" b="1" i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</a:t>
            </a:r>
            <a:r>
              <a:rPr lang="ru-RU" sz="3600" b="1" i="1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3600" b="1" i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1" i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6325" cy="2468499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795934" y="336879"/>
            <a:ext cx="75501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sz="2000" spc="-5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</a:p>
          <a:p>
            <a:pPr marL="2540"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год,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млн.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19910" y="1534432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8742306" y="0"/>
                </a:moveTo>
                <a:lnTo>
                  <a:pt x="0" y="0"/>
                </a:lnTo>
                <a:lnTo>
                  <a:pt x="0" y="4093787"/>
                </a:lnTo>
                <a:lnTo>
                  <a:pt x="8742306" y="4093787"/>
                </a:lnTo>
                <a:lnTo>
                  <a:pt x="874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/>
          <p:nvPr/>
        </p:nvSpPr>
        <p:spPr>
          <a:xfrm>
            <a:off x="224756" y="1539283"/>
            <a:ext cx="8742680" cy="4093845"/>
          </a:xfrm>
          <a:custGeom>
            <a:avLst/>
            <a:gdLst/>
            <a:ahLst/>
            <a:cxnLst/>
            <a:rect l="l" t="t" r="r" b="b"/>
            <a:pathLst>
              <a:path w="8742680" h="4093845">
                <a:moveTo>
                  <a:pt x="0" y="4093787"/>
                </a:moveTo>
                <a:lnTo>
                  <a:pt x="8742306" y="4093787"/>
                </a:lnTo>
                <a:lnTo>
                  <a:pt x="8742306" y="0"/>
                </a:lnTo>
                <a:lnTo>
                  <a:pt x="0" y="0"/>
                </a:lnTo>
                <a:lnTo>
                  <a:pt x="0" y="4093787"/>
                </a:lnTo>
                <a:close/>
              </a:path>
            </a:pathLst>
          </a:custGeom>
          <a:ln w="970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81000" y="1397000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33520" y="1752480"/>
            <a:ext cx="7989120" cy="27825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целях реализации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принципа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прозрачности,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открытости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информирования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расходовании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Туринского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района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разработана</a:t>
            </a:r>
            <a:r>
              <a:rPr lang="ru-RU" sz="2000" b="0" strike="noStrike" spc="4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информационная </a:t>
            </a:r>
            <a:r>
              <a:rPr lang="ru-RU" sz="2000" b="0" strike="noStrike" spc="-486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брошюра</a:t>
            </a:r>
            <a:r>
              <a:rPr lang="ru-RU" sz="2000" b="0" strike="noStrike" spc="599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</a:t>
            </a:r>
            <a:r>
              <a:rPr lang="ru-RU" sz="2000" b="0" strike="noStrike" spc="58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lang="ru-RU" sz="2000" b="0" strike="noStrike" spc="593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граждан»,	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7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которой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кратко</a:t>
            </a:r>
            <a:r>
              <a:rPr lang="ru-RU" sz="2000" b="0" strike="noStrike" spc="7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52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доступно отражены основные показатели отчета об исполнении бюджета </a:t>
            </a:r>
            <a:r>
              <a:rPr lang="ru-RU" sz="2000" b="0" strike="noStrike" spc="-7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7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2023 год. Данная информация позволит гражданам составить представление об источниках формирования доходов местного бюджета, направлениях расходования бюджетных средств.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33520" y="4800600"/>
            <a:ext cx="7989120" cy="12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 indent="-215900" algn="just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713105" algn="l"/>
                <a:tab pos="4565015" algn="l"/>
              </a:tabLst>
            </a:pP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Основной целью бюджетной политики </a:t>
            </a:r>
            <a:r>
              <a:rPr lang="ru-RU" sz="2000" b="0" strike="noStrike" spc="-1" dirty="0" err="1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1" dirty="0">
                <a:solidFill>
                  <a:srgbClr val="1F487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является обеспечение сбалансированности местного бюджета  и повышение качества управления бюджетным процессом.    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912240" y="228960"/>
            <a:ext cx="7340760" cy="627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параметры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исполнения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доходной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</a:t>
            </a:r>
            <a:r>
              <a:rPr lang="ru-RU" sz="20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-Туринский</a:t>
            </a:r>
            <a:r>
              <a:rPr lang="ru-RU" sz="20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lang="ru-RU" sz="20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lang="ru-RU" sz="20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2023</a:t>
            </a:r>
            <a:r>
              <a:rPr lang="ru-RU" sz="20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26" name="Table 2"/>
          <p:cNvGraphicFramePr/>
          <p:nvPr/>
        </p:nvGraphicFramePr>
        <p:xfrm>
          <a:off x="173160" y="1046160"/>
          <a:ext cx="8784360" cy="5499160"/>
        </p:xfrm>
        <a:graphic>
          <a:graphicData uri="http://schemas.openxmlformats.org/drawingml/2006/table">
            <a:tbl>
              <a:tblPr/>
              <a:tblGrid>
                <a:gridCol w="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560">
                <a:tc>
                  <a:txBody>
                    <a:bodyPr/>
                    <a:lstStyle/>
                    <a:p>
                      <a:endParaRPr lang="ru-RU" sz="100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4205" indent="-49530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Уточненный</a:t>
                      </a:r>
                      <a:r>
                        <a:rPr lang="ru-RU" sz="1000" b="1" strike="noStrike" spc="18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</a:t>
                      </a:r>
                      <a:r>
                        <a:rPr lang="ru-RU" sz="10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000" b="1" strike="noStrike" spc="-21" baseline="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 </a:t>
                      </a:r>
                      <a:r>
                        <a:rPr lang="ru-RU" sz="1000" b="1" strike="noStrike" spc="-23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(тыс.</a:t>
                      </a:r>
                      <a:r>
                        <a:rPr lang="ru-RU" sz="10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Фактическое</a:t>
                      </a:r>
                      <a:r>
                        <a:rPr lang="ru-RU" sz="1000" b="1" strike="noStrike" spc="-7" baseline="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исполнение</a:t>
                      </a:r>
                      <a:r>
                        <a:rPr lang="ru-RU" sz="10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</a:p>
                    <a:p>
                      <a:pPr marL="158115" indent="2679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(тыс.</a:t>
                      </a:r>
                      <a:r>
                        <a:rPr lang="ru-RU" sz="1000" b="1" strike="noStrike" spc="-4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руб.)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исполнения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неналоговые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174500,7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180907,4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103,7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доходы,</a:t>
                      </a:r>
                      <a:r>
                        <a:rPr lang="ru-RU" sz="10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0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т.ч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.: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147923,2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156046,8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105,5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НДФЛ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126644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139159,3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АКЦИЗ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3076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3145,4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102,3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УСНО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15370,2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12599,3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82,0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ЕНВД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-98,5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1.5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ЕСХН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86,5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1.6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Налог,</a:t>
                      </a:r>
                      <a:r>
                        <a:rPr lang="ru-RU" sz="10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взимаемый</a:t>
                      </a:r>
                      <a:r>
                        <a:rPr lang="ru-RU" sz="10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0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связи</a:t>
                      </a:r>
                      <a:r>
                        <a:rPr lang="ru-RU" sz="10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применением</a:t>
                      </a:r>
                      <a:r>
                        <a:rPr lang="ru-RU" sz="10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патентной</a:t>
                      </a:r>
                      <a:r>
                        <a:rPr lang="ru-RU" sz="10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1091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218,7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20,0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1.7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Госпошлина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1720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1003,6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58,3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Неналоговые</a:t>
                      </a:r>
                      <a:r>
                        <a:rPr lang="ru-RU" sz="10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26577,4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24860,6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93,6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Безвозмездные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поступления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1020482,6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1018605,9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Дотации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537784,6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537784,6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24663,4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24663,4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Субвенции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419983,7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418677,4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99,7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4.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Иные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000" b="0" strike="noStrike" spc="2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47438,2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46867,8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98,8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6.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Возврат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остатков</a:t>
                      </a:r>
                      <a:r>
                        <a:rPr lang="ru-RU" sz="1000" b="0" strike="noStrike" spc="29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субсидий,</a:t>
                      </a:r>
                      <a:r>
                        <a:rPr lang="ru-RU" sz="1000" b="0" strike="noStrike" spc="5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субвенций</a:t>
                      </a:r>
                      <a:r>
                        <a:rPr lang="ru-RU" sz="1000" b="0" strike="noStrike" spc="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МБТ</a:t>
                      </a:r>
                      <a:r>
                        <a:rPr lang="ru-RU" sz="10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прошлых</a:t>
                      </a:r>
                      <a:r>
                        <a:rPr lang="ru-RU" sz="1000" b="0" strike="noStrike" spc="18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лет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-9387,2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-9387,2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III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0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0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ДОХОДОВ</a:t>
                      </a:r>
                      <a:endParaRPr lang="ru-RU" sz="1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1194983,3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1199513,3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100,4</a:t>
                      </a:r>
                      <a:endParaRPr lang="ru-RU" sz="1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65810" y="336880"/>
            <a:ext cx="8011159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-4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муниципальный</a:t>
            </a:r>
            <a:r>
              <a:rPr sz="20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</a:t>
            </a:r>
            <a:r>
              <a:rPr sz="20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</a:p>
          <a:p>
            <a:pPr algn="ctr">
              <a:lnSpc>
                <a:spcPct val="100000"/>
              </a:lnSpc>
            </a:pP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</a:t>
            </a:r>
            <a:r>
              <a:rPr sz="2000" spc="-5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3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547217" y="5398414"/>
            <a:ext cx="812355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Слободо-Туринский</a:t>
            </a:r>
            <a:r>
              <a:rPr sz="2000" spc="6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5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sz="2000" spc="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2000" spc="6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sz="2000" spc="7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sz="2000" spc="7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sz="2000" spc="8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</a:t>
            </a:r>
            <a:endParaRPr sz="2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102,4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лей</a:t>
            </a:r>
            <a:r>
              <a:rPr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62000" y="1905000"/>
          <a:ext cx="75438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2658881" y="476672"/>
            <a:ext cx="3683876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  <a:r>
              <a:rPr sz="20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физических</a:t>
            </a:r>
            <a:r>
              <a:rPr sz="2000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000" spc="-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</a:t>
            </a:r>
            <a:endParaRPr sz="2000" dirty="0"/>
          </a:p>
        </p:txBody>
      </p:sp>
      <p:sp>
        <p:nvSpPr>
          <p:cNvPr id="5" name="object 13"/>
          <p:cNvSpPr/>
          <p:nvPr/>
        </p:nvSpPr>
        <p:spPr>
          <a:xfrm>
            <a:off x="471427" y="1995265"/>
            <a:ext cx="8058784" cy="3143885"/>
          </a:xfrm>
          <a:custGeom>
            <a:avLst/>
            <a:gdLst/>
            <a:ahLst/>
            <a:cxnLst/>
            <a:rect l="l" t="t" r="r" b="b"/>
            <a:pathLst>
              <a:path w="8058784" h="3143885">
                <a:moveTo>
                  <a:pt x="0" y="3143551"/>
                </a:moveTo>
                <a:lnTo>
                  <a:pt x="8058423" y="3143551"/>
                </a:lnTo>
                <a:lnTo>
                  <a:pt x="8058423" y="0"/>
                </a:lnTo>
                <a:lnTo>
                  <a:pt x="0" y="0"/>
                </a:lnTo>
                <a:lnTo>
                  <a:pt x="0" y="3143551"/>
                </a:lnTo>
                <a:close/>
              </a:path>
            </a:pathLst>
          </a:custGeom>
          <a:ln w="95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/>
          <p:cNvSpPr txBox="1"/>
          <p:nvPr/>
        </p:nvSpPr>
        <p:spPr>
          <a:xfrm>
            <a:off x="329055" y="5057290"/>
            <a:ext cx="8485505" cy="1067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составило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110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годовых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назначений. Темп роста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составляет 113,1</a:t>
            </a:r>
            <a:r>
              <a:rPr lang="ru-RU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%. Рост поступлений по налогу на доходы физических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лиц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ростом ФОТ.</a:t>
            </a: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95400" y="1837055"/>
          <a:ext cx="6553200" cy="322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6"/>
          <p:cNvSpPr txBox="1"/>
          <p:nvPr/>
        </p:nvSpPr>
        <p:spPr>
          <a:xfrm>
            <a:off x="6948264" y="1497965"/>
            <a:ext cx="1451628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000" kern="0" spc="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460" y="588645"/>
          <a:ext cx="8505825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4"/>
          <p:cNvSpPr txBox="1"/>
          <p:nvPr/>
        </p:nvSpPr>
        <p:spPr>
          <a:xfrm>
            <a:off x="700405" y="4571365"/>
            <a:ext cx="7927975" cy="88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2023 году исполнение составило 3145,4 тыс. рублей или 102,3 % от плановых бюджетных назначений. Рост к 2022 году на 7,5% обусловлен увеличением ставок по акцизам на нефтепродукты и ростом объемов производства нефтепродуктов.</a:t>
            </a: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object 14"/>
          <p:cNvSpPr txBox="1"/>
          <p:nvPr/>
        </p:nvSpPr>
        <p:spPr>
          <a:xfrm>
            <a:off x="4652513" y="3341298"/>
            <a:ext cx="3937952" cy="451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</a:pPr>
            <a:endParaRPr lang="ru-RU" sz="14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535482" y="339370"/>
            <a:ext cx="8073034" cy="446096"/>
          </a:xfrm>
          <a:prstGeom prst="rect">
            <a:avLst/>
          </a:prstGeom>
        </p:spPr>
        <p:txBody>
          <a:bodyPr vert="horz" wrap="square" lIns="0" tIns="16746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Налог,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взимаемый</a:t>
            </a:r>
            <a:r>
              <a:rPr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применением</a:t>
            </a:r>
            <a:r>
              <a:rPr spc="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упрощенной</a:t>
            </a:r>
            <a:r>
              <a:rPr spc="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системы</a:t>
            </a:r>
            <a:r>
              <a:rPr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pc="-15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налогообложения</a:t>
            </a:r>
            <a:endParaRPr spc="-15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5334000" y="2743200"/>
            <a:ext cx="3459480" cy="247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1600" spc="47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spc="47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налогу</a:t>
            </a:r>
            <a:r>
              <a:rPr lang="ru-RU" sz="1600" spc="48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spc="4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году составило 12599,3 тыс. руб. или 82% годовых назначений. Платежи поступили по итогам работы организаций и предприятий района за 2022 год и авансовые платежи 2023 года. К уровню 2022 года поступления снизились на 1113,5 тыс. рублей или на 8,2%, что обусловлено ростом недоимки.</a:t>
            </a:r>
            <a:endParaRPr lang="ru-RU" sz="1600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28601" y="2751455"/>
          <a:ext cx="49529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6"/>
          <p:cNvSpPr txBox="1"/>
          <p:nvPr/>
        </p:nvSpPr>
        <p:spPr>
          <a:xfrm>
            <a:off x="7236295" y="2132856"/>
            <a:ext cx="1981821" cy="446096"/>
          </a:xfrm>
          <a:prstGeom prst="rect">
            <a:avLst/>
          </a:prstGeom>
        </p:spPr>
        <p:txBody>
          <a:bodyPr vert="horz" wrap="square" lIns="0" tIns="167462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kern="0" spc="-35" dirty="0">
                <a:solidFill>
                  <a:sysClr val="windowText" lastClr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рублей</a:t>
            </a:r>
            <a:endParaRPr lang="ru-RU" kern="0" spc="-15" dirty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roup 1"/>
          <p:cNvGrpSpPr/>
          <p:nvPr/>
        </p:nvGrpSpPr>
        <p:grpSpPr>
          <a:xfrm>
            <a:off x="210185" y="1484630"/>
            <a:ext cx="8722995" cy="2382296"/>
            <a:chOff x="210960" y="1679400"/>
            <a:chExt cx="8723160" cy="2047226"/>
          </a:xfrm>
        </p:grpSpPr>
        <p:sp>
          <p:nvSpPr>
            <p:cNvPr id="442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3"/>
            <p:cNvSpPr/>
            <p:nvPr/>
          </p:nvSpPr>
          <p:spPr>
            <a:xfrm>
              <a:off x="1117438" y="2647346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2844228" y="0"/>
                  </a:moveTo>
                  <a:lnTo>
                    <a:pt x="179920" y="0"/>
                  </a:lnTo>
                  <a:lnTo>
                    <a:pt x="132091" y="6424"/>
                  </a:lnTo>
                  <a:lnTo>
                    <a:pt x="89112" y="24558"/>
                  </a:lnTo>
                  <a:lnTo>
                    <a:pt x="52698" y="52689"/>
                  </a:lnTo>
                  <a:lnTo>
                    <a:pt x="24565" y="89106"/>
                  </a:lnTo>
                  <a:lnTo>
                    <a:pt x="6427" y="132100"/>
                  </a:lnTo>
                  <a:lnTo>
                    <a:pt x="0" y="179959"/>
                  </a:lnTo>
                  <a:lnTo>
                    <a:pt x="0" y="899540"/>
                  </a:lnTo>
                  <a:lnTo>
                    <a:pt x="6427" y="947399"/>
                  </a:lnTo>
                  <a:lnTo>
                    <a:pt x="24565" y="990393"/>
                  </a:lnTo>
                  <a:lnTo>
                    <a:pt x="52698" y="1026810"/>
                  </a:lnTo>
                  <a:lnTo>
                    <a:pt x="89112" y="1054941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2844228" y="1079500"/>
                  </a:lnTo>
                  <a:lnTo>
                    <a:pt x="2892086" y="1073075"/>
                  </a:lnTo>
                  <a:lnTo>
                    <a:pt x="2935080" y="1054941"/>
                  </a:lnTo>
                  <a:lnTo>
                    <a:pt x="2971498" y="1026810"/>
                  </a:lnTo>
                  <a:lnTo>
                    <a:pt x="2999629" y="990393"/>
                  </a:lnTo>
                  <a:lnTo>
                    <a:pt x="3017762" y="947399"/>
                  </a:lnTo>
                  <a:lnTo>
                    <a:pt x="3024187" y="899540"/>
                  </a:lnTo>
                  <a:lnTo>
                    <a:pt x="3024187" y="179959"/>
                  </a:lnTo>
                  <a:lnTo>
                    <a:pt x="3017762" y="132100"/>
                  </a:lnTo>
                  <a:lnTo>
                    <a:pt x="2999629" y="89106"/>
                  </a:lnTo>
                  <a:lnTo>
                    <a:pt x="2971498" y="52689"/>
                  </a:lnTo>
                  <a:lnTo>
                    <a:pt x="2935080" y="24558"/>
                  </a:lnTo>
                  <a:lnTo>
                    <a:pt x="2892086" y="6424"/>
                  </a:lnTo>
                  <a:lnTo>
                    <a:pt x="2844228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4"/>
            <p:cNvSpPr/>
            <p:nvPr/>
          </p:nvSpPr>
          <p:spPr>
            <a:xfrm>
              <a:off x="1118073" y="2647346"/>
              <a:ext cx="3024000" cy="1079280"/>
            </a:xfrm>
            <a:custGeom>
              <a:avLst/>
              <a:gdLst/>
              <a:ahLst/>
              <a:cxnLst/>
              <a:rect l="l" t="t" r="r" b="b"/>
              <a:pathLst>
                <a:path w="3024504" h="1079500">
                  <a:moveTo>
                    <a:pt x="0" y="179959"/>
                  </a:moveTo>
                  <a:lnTo>
                    <a:pt x="6427" y="132100"/>
                  </a:lnTo>
                  <a:lnTo>
                    <a:pt x="24565" y="89106"/>
                  </a:lnTo>
                  <a:lnTo>
                    <a:pt x="52698" y="52689"/>
                  </a:lnTo>
                  <a:lnTo>
                    <a:pt x="89112" y="24558"/>
                  </a:lnTo>
                  <a:lnTo>
                    <a:pt x="132091" y="6424"/>
                  </a:lnTo>
                  <a:lnTo>
                    <a:pt x="179920" y="0"/>
                  </a:lnTo>
                  <a:lnTo>
                    <a:pt x="2844228" y="0"/>
                  </a:lnTo>
                  <a:lnTo>
                    <a:pt x="2892086" y="6424"/>
                  </a:lnTo>
                  <a:lnTo>
                    <a:pt x="2935080" y="24558"/>
                  </a:lnTo>
                  <a:lnTo>
                    <a:pt x="2971498" y="52689"/>
                  </a:lnTo>
                  <a:lnTo>
                    <a:pt x="2999629" y="89106"/>
                  </a:lnTo>
                  <a:lnTo>
                    <a:pt x="3017762" y="132100"/>
                  </a:lnTo>
                  <a:lnTo>
                    <a:pt x="3024187" y="179959"/>
                  </a:lnTo>
                  <a:lnTo>
                    <a:pt x="3024187" y="899540"/>
                  </a:lnTo>
                  <a:lnTo>
                    <a:pt x="3017762" y="947399"/>
                  </a:lnTo>
                  <a:lnTo>
                    <a:pt x="2999629" y="990393"/>
                  </a:lnTo>
                  <a:lnTo>
                    <a:pt x="2971498" y="1026810"/>
                  </a:lnTo>
                  <a:lnTo>
                    <a:pt x="2935080" y="1054941"/>
                  </a:lnTo>
                  <a:lnTo>
                    <a:pt x="2892086" y="1073075"/>
                  </a:lnTo>
                  <a:lnTo>
                    <a:pt x="2844228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1"/>
                  </a:lnTo>
                  <a:lnTo>
                    <a:pt x="52698" y="1026810"/>
                  </a:lnTo>
                  <a:lnTo>
                    <a:pt x="24565" y="990393"/>
                  </a:lnTo>
                  <a:lnTo>
                    <a:pt x="6427" y="947399"/>
                  </a:lnTo>
                  <a:lnTo>
                    <a:pt x="0" y="899540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5" name="TextShape 5"/>
          <p:cNvSpPr txBox="1"/>
          <p:nvPr/>
        </p:nvSpPr>
        <p:spPr>
          <a:xfrm>
            <a:off x="2521440" y="398160"/>
            <a:ext cx="41018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Безвозмездные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поступления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46" name="Group 6"/>
          <p:cNvGrpSpPr/>
          <p:nvPr/>
        </p:nvGrpSpPr>
        <p:grpSpPr>
          <a:xfrm>
            <a:off x="827555" y="5597445"/>
            <a:ext cx="3384720" cy="647280"/>
            <a:chOff x="826920" y="5085000"/>
            <a:chExt cx="3384720" cy="647280"/>
          </a:xfrm>
        </p:grpSpPr>
        <p:sp>
          <p:nvSpPr>
            <p:cNvPr id="447" name="CustomShape 7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3276536" y="0"/>
                  </a:moveTo>
                  <a:lnTo>
                    <a:pt x="107950" y="0"/>
                  </a:lnTo>
                  <a:lnTo>
                    <a:pt x="65933" y="8473"/>
                  </a:lnTo>
                  <a:lnTo>
                    <a:pt x="31619" y="31591"/>
                  </a:lnTo>
                  <a:lnTo>
                    <a:pt x="8483" y="65901"/>
                  </a:lnTo>
                  <a:lnTo>
                    <a:pt x="0" y="107950"/>
                  </a:lnTo>
                  <a:lnTo>
                    <a:pt x="0" y="539686"/>
                  </a:lnTo>
                  <a:lnTo>
                    <a:pt x="8483" y="581703"/>
                  </a:lnTo>
                  <a:lnTo>
                    <a:pt x="31619" y="616016"/>
                  </a:lnTo>
                  <a:lnTo>
                    <a:pt x="65933" y="639152"/>
                  </a:lnTo>
                  <a:lnTo>
                    <a:pt x="107950" y="647636"/>
                  </a:lnTo>
                  <a:lnTo>
                    <a:pt x="3276536" y="647636"/>
                  </a:lnTo>
                  <a:lnTo>
                    <a:pt x="3318605" y="639152"/>
                  </a:lnTo>
                  <a:lnTo>
                    <a:pt x="3352958" y="616016"/>
                  </a:lnTo>
                  <a:lnTo>
                    <a:pt x="3376120" y="581703"/>
                  </a:lnTo>
                  <a:lnTo>
                    <a:pt x="3384613" y="539686"/>
                  </a:lnTo>
                  <a:lnTo>
                    <a:pt x="3384613" y="107950"/>
                  </a:lnTo>
                  <a:lnTo>
                    <a:pt x="3376120" y="65901"/>
                  </a:lnTo>
                  <a:lnTo>
                    <a:pt x="3352958" y="31591"/>
                  </a:lnTo>
                  <a:lnTo>
                    <a:pt x="3318605" y="8473"/>
                  </a:lnTo>
                  <a:lnTo>
                    <a:pt x="327653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8"/>
            <p:cNvSpPr/>
            <p:nvPr/>
          </p:nvSpPr>
          <p:spPr>
            <a:xfrm>
              <a:off x="826920" y="5085000"/>
              <a:ext cx="3384720" cy="647280"/>
            </a:xfrm>
            <a:custGeom>
              <a:avLst/>
              <a:gdLst/>
              <a:ahLst/>
              <a:cxnLst/>
              <a:rect l="l" t="t" r="r" b="b"/>
              <a:pathLst>
                <a:path w="3385185" h="647700">
                  <a:moveTo>
                    <a:pt x="0" y="107950"/>
                  </a:moveTo>
                  <a:lnTo>
                    <a:pt x="8483" y="65901"/>
                  </a:lnTo>
                  <a:lnTo>
                    <a:pt x="31619" y="31591"/>
                  </a:lnTo>
                  <a:lnTo>
                    <a:pt x="65933" y="8473"/>
                  </a:lnTo>
                  <a:lnTo>
                    <a:pt x="107950" y="0"/>
                  </a:lnTo>
                  <a:lnTo>
                    <a:pt x="3276536" y="0"/>
                  </a:lnTo>
                  <a:lnTo>
                    <a:pt x="3318605" y="8473"/>
                  </a:lnTo>
                  <a:lnTo>
                    <a:pt x="3352958" y="31591"/>
                  </a:lnTo>
                  <a:lnTo>
                    <a:pt x="3376120" y="65901"/>
                  </a:lnTo>
                  <a:lnTo>
                    <a:pt x="3384613" y="107950"/>
                  </a:lnTo>
                  <a:lnTo>
                    <a:pt x="3384613" y="539686"/>
                  </a:lnTo>
                  <a:lnTo>
                    <a:pt x="3376120" y="581703"/>
                  </a:lnTo>
                  <a:lnTo>
                    <a:pt x="3352958" y="616016"/>
                  </a:lnTo>
                  <a:lnTo>
                    <a:pt x="3318605" y="639152"/>
                  </a:lnTo>
                  <a:lnTo>
                    <a:pt x="3276536" y="647636"/>
                  </a:lnTo>
                  <a:lnTo>
                    <a:pt x="107950" y="647636"/>
                  </a:lnTo>
                  <a:lnTo>
                    <a:pt x="65933" y="639152"/>
                  </a:lnTo>
                  <a:lnTo>
                    <a:pt x="31619" y="616016"/>
                  </a:lnTo>
                  <a:lnTo>
                    <a:pt x="8483" y="581703"/>
                  </a:lnTo>
                  <a:lnTo>
                    <a:pt x="0" y="539686"/>
                  </a:lnTo>
                  <a:lnTo>
                    <a:pt x="0" y="107950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9" name="CustomShape 9"/>
          <p:cNvSpPr/>
          <p:nvPr/>
        </p:nvSpPr>
        <p:spPr>
          <a:xfrm>
            <a:off x="1025275" y="5638480"/>
            <a:ext cx="2916360" cy="5657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37211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межбюджетные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трансферты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46867,8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50" name="CustomShape 10"/>
          <p:cNvSpPr/>
          <p:nvPr/>
        </p:nvSpPr>
        <p:spPr>
          <a:xfrm>
            <a:off x="1259985" y="2817870"/>
            <a:ext cx="2759400" cy="842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indent="-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выравнивание 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 обеспеченности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126598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1" name="Group 11"/>
          <p:cNvGrpSpPr/>
          <p:nvPr/>
        </p:nvGrpSpPr>
        <p:grpSpPr>
          <a:xfrm>
            <a:off x="4716360" y="3365640"/>
            <a:ext cx="3456000" cy="1014840"/>
            <a:chOff x="4716360" y="3365640"/>
            <a:chExt cx="3456000" cy="1014840"/>
          </a:xfrm>
        </p:grpSpPr>
        <p:sp>
          <p:nvSpPr>
            <p:cNvPr id="452" name="CustomShape 12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3287903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30"/>
                  </a:lnTo>
                  <a:lnTo>
                    <a:pt x="49180" y="49196"/>
                  </a:lnTo>
                  <a:lnTo>
                    <a:pt x="22925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4"/>
                  </a:lnTo>
                  <a:lnTo>
                    <a:pt x="5998" y="884741"/>
                  </a:lnTo>
                  <a:lnTo>
                    <a:pt x="22925" y="924870"/>
                  </a:lnTo>
                  <a:lnTo>
                    <a:pt x="49180" y="958881"/>
                  </a:lnTo>
                  <a:lnTo>
                    <a:pt x="83161" y="985167"/>
                  </a:lnTo>
                  <a:lnTo>
                    <a:pt x="123266" y="1002118"/>
                  </a:lnTo>
                  <a:lnTo>
                    <a:pt x="167894" y="1008126"/>
                  </a:lnTo>
                  <a:lnTo>
                    <a:pt x="3287903" y="1008126"/>
                  </a:lnTo>
                  <a:lnTo>
                    <a:pt x="3332584" y="1002118"/>
                  </a:lnTo>
                  <a:lnTo>
                    <a:pt x="3372724" y="985167"/>
                  </a:lnTo>
                  <a:lnTo>
                    <a:pt x="3406727" y="958881"/>
                  </a:lnTo>
                  <a:lnTo>
                    <a:pt x="3432993" y="924870"/>
                  </a:lnTo>
                  <a:lnTo>
                    <a:pt x="3449925" y="884741"/>
                  </a:lnTo>
                  <a:lnTo>
                    <a:pt x="3455924" y="840104"/>
                  </a:lnTo>
                  <a:lnTo>
                    <a:pt x="3455924" y="168021"/>
                  </a:lnTo>
                  <a:lnTo>
                    <a:pt x="3449925" y="123339"/>
                  </a:lnTo>
                  <a:lnTo>
                    <a:pt x="3432993" y="83199"/>
                  </a:lnTo>
                  <a:lnTo>
                    <a:pt x="3406727" y="49196"/>
                  </a:lnTo>
                  <a:lnTo>
                    <a:pt x="3372724" y="22930"/>
                  </a:lnTo>
                  <a:lnTo>
                    <a:pt x="3332584" y="5998"/>
                  </a:lnTo>
                  <a:lnTo>
                    <a:pt x="328790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13"/>
            <p:cNvSpPr/>
            <p:nvPr/>
          </p:nvSpPr>
          <p:spPr>
            <a:xfrm>
              <a:off x="4716360" y="3365640"/>
              <a:ext cx="3456000" cy="1014840"/>
            </a:xfrm>
            <a:custGeom>
              <a:avLst/>
              <a:gdLst/>
              <a:ahLst/>
              <a:cxnLst/>
              <a:rect l="l" t="t" r="r" b="b"/>
              <a:pathLst>
                <a:path w="3456304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25" y="83199"/>
                  </a:lnTo>
                  <a:lnTo>
                    <a:pt x="49180" y="49196"/>
                  </a:lnTo>
                  <a:lnTo>
                    <a:pt x="83161" y="22930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3287903" y="0"/>
                  </a:lnTo>
                  <a:lnTo>
                    <a:pt x="3332584" y="5998"/>
                  </a:lnTo>
                  <a:lnTo>
                    <a:pt x="3372724" y="22930"/>
                  </a:lnTo>
                  <a:lnTo>
                    <a:pt x="3406727" y="49196"/>
                  </a:lnTo>
                  <a:lnTo>
                    <a:pt x="3432993" y="83199"/>
                  </a:lnTo>
                  <a:lnTo>
                    <a:pt x="3449925" y="123339"/>
                  </a:lnTo>
                  <a:lnTo>
                    <a:pt x="3455924" y="168021"/>
                  </a:lnTo>
                  <a:lnTo>
                    <a:pt x="3455924" y="840104"/>
                  </a:lnTo>
                  <a:lnTo>
                    <a:pt x="3449925" y="884741"/>
                  </a:lnTo>
                  <a:lnTo>
                    <a:pt x="3432993" y="924870"/>
                  </a:lnTo>
                  <a:lnTo>
                    <a:pt x="3406727" y="958881"/>
                  </a:lnTo>
                  <a:lnTo>
                    <a:pt x="3372724" y="985167"/>
                  </a:lnTo>
                  <a:lnTo>
                    <a:pt x="3332584" y="1002118"/>
                  </a:lnTo>
                  <a:lnTo>
                    <a:pt x="3287903" y="1008126"/>
                  </a:lnTo>
                  <a:lnTo>
                    <a:pt x="167894" y="1008126"/>
                  </a:lnTo>
                  <a:lnTo>
                    <a:pt x="123266" y="1002118"/>
                  </a:lnTo>
                  <a:lnTo>
                    <a:pt x="83161" y="985167"/>
                  </a:lnTo>
                  <a:lnTo>
                    <a:pt x="49180" y="958881"/>
                  </a:lnTo>
                  <a:lnTo>
                    <a:pt x="22925" y="924870"/>
                  </a:lnTo>
                  <a:lnTo>
                    <a:pt x="5998" y="884741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4" name="CustomShape 14"/>
          <p:cNvSpPr/>
          <p:nvPr/>
        </p:nvSpPr>
        <p:spPr>
          <a:xfrm>
            <a:off x="4889160" y="3467520"/>
            <a:ext cx="3102840" cy="842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</a:t>
            </a:r>
            <a:r>
              <a:rPr lang="ru-RU" sz="1800" b="0" strike="noStrike" spc="-5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образований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24663,4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5" name="Group 15"/>
          <p:cNvGrpSpPr/>
          <p:nvPr/>
        </p:nvGrpSpPr>
        <p:grpSpPr>
          <a:xfrm>
            <a:off x="826920" y="4220960"/>
            <a:ext cx="3313080" cy="1079280"/>
            <a:chOff x="826920" y="3357360"/>
            <a:chExt cx="3313080" cy="1079280"/>
          </a:xfrm>
        </p:grpSpPr>
        <p:sp>
          <p:nvSpPr>
            <p:cNvPr id="456" name="CustomShape 16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3133153" y="0"/>
                  </a:moveTo>
                  <a:lnTo>
                    <a:pt x="179920" y="0"/>
                  </a:lnTo>
                  <a:lnTo>
                    <a:pt x="132091" y="6433"/>
                  </a:lnTo>
                  <a:lnTo>
                    <a:pt x="89112" y="24586"/>
                  </a:lnTo>
                  <a:lnTo>
                    <a:pt x="52698" y="52736"/>
                  </a:lnTo>
                  <a:lnTo>
                    <a:pt x="24565" y="89163"/>
                  </a:lnTo>
                  <a:lnTo>
                    <a:pt x="6427" y="132144"/>
                  </a:lnTo>
                  <a:lnTo>
                    <a:pt x="0" y="179959"/>
                  </a:lnTo>
                  <a:lnTo>
                    <a:pt x="0" y="899668"/>
                  </a:lnTo>
                  <a:lnTo>
                    <a:pt x="6427" y="947472"/>
                  </a:lnTo>
                  <a:lnTo>
                    <a:pt x="24565" y="990430"/>
                  </a:lnTo>
                  <a:lnTo>
                    <a:pt x="52698" y="1026826"/>
                  </a:lnTo>
                  <a:lnTo>
                    <a:pt x="89112" y="1054946"/>
                  </a:lnTo>
                  <a:lnTo>
                    <a:pt x="132091" y="1073075"/>
                  </a:lnTo>
                  <a:lnTo>
                    <a:pt x="179920" y="1079500"/>
                  </a:lnTo>
                  <a:lnTo>
                    <a:pt x="3133153" y="1079500"/>
                  </a:lnTo>
                  <a:lnTo>
                    <a:pt x="3181011" y="1073075"/>
                  </a:lnTo>
                  <a:lnTo>
                    <a:pt x="3224005" y="1054946"/>
                  </a:lnTo>
                  <a:lnTo>
                    <a:pt x="3260423" y="1026826"/>
                  </a:lnTo>
                  <a:lnTo>
                    <a:pt x="3288554" y="990430"/>
                  </a:lnTo>
                  <a:lnTo>
                    <a:pt x="3306687" y="947472"/>
                  </a:lnTo>
                  <a:lnTo>
                    <a:pt x="3313112" y="899668"/>
                  </a:lnTo>
                  <a:lnTo>
                    <a:pt x="3313112" y="179959"/>
                  </a:lnTo>
                  <a:lnTo>
                    <a:pt x="3306687" y="132144"/>
                  </a:lnTo>
                  <a:lnTo>
                    <a:pt x="3288554" y="89163"/>
                  </a:lnTo>
                  <a:lnTo>
                    <a:pt x="3260423" y="52736"/>
                  </a:lnTo>
                  <a:lnTo>
                    <a:pt x="3224005" y="24586"/>
                  </a:lnTo>
                  <a:lnTo>
                    <a:pt x="3181011" y="6433"/>
                  </a:lnTo>
                  <a:lnTo>
                    <a:pt x="313315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7"/>
            <p:cNvSpPr/>
            <p:nvPr/>
          </p:nvSpPr>
          <p:spPr>
            <a:xfrm>
              <a:off x="826920" y="3357360"/>
              <a:ext cx="3313080" cy="1079280"/>
            </a:xfrm>
            <a:custGeom>
              <a:avLst/>
              <a:gdLst/>
              <a:ahLst/>
              <a:cxnLst/>
              <a:rect l="l" t="t" r="r" b="b"/>
              <a:pathLst>
                <a:path w="3313429" h="1079500">
                  <a:moveTo>
                    <a:pt x="0" y="179959"/>
                  </a:moveTo>
                  <a:lnTo>
                    <a:pt x="6427" y="132144"/>
                  </a:lnTo>
                  <a:lnTo>
                    <a:pt x="24565" y="89163"/>
                  </a:lnTo>
                  <a:lnTo>
                    <a:pt x="52698" y="52736"/>
                  </a:lnTo>
                  <a:lnTo>
                    <a:pt x="89112" y="24586"/>
                  </a:lnTo>
                  <a:lnTo>
                    <a:pt x="132091" y="6433"/>
                  </a:lnTo>
                  <a:lnTo>
                    <a:pt x="179920" y="0"/>
                  </a:lnTo>
                  <a:lnTo>
                    <a:pt x="3133153" y="0"/>
                  </a:lnTo>
                  <a:lnTo>
                    <a:pt x="3181011" y="6433"/>
                  </a:lnTo>
                  <a:lnTo>
                    <a:pt x="3224005" y="24586"/>
                  </a:lnTo>
                  <a:lnTo>
                    <a:pt x="3260423" y="52736"/>
                  </a:lnTo>
                  <a:lnTo>
                    <a:pt x="3288554" y="89163"/>
                  </a:lnTo>
                  <a:lnTo>
                    <a:pt x="3306687" y="132144"/>
                  </a:lnTo>
                  <a:lnTo>
                    <a:pt x="3313112" y="179959"/>
                  </a:lnTo>
                  <a:lnTo>
                    <a:pt x="3313112" y="899668"/>
                  </a:lnTo>
                  <a:lnTo>
                    <a:pt x="3306687" y="947472"/>
                  </a:lnTo>
                  <a:lnTo>
                    <a:pt x="3288554" y="990430"/>
                  </a:lnTo>
                  <a:lnTo>
                    <a:pt x="3260423" y="1026826"/>
                  </a:lnTo>
                  <a:lnTo>
                    <a:pt x="3224005" y="1054946"/>
                  </a:lnTo>
                  <a:lnTo>
                    <a:pt x="3181011" y="1073075"/>
                  </a:lnTo>
                  <a:lnTo>
                    <a:pt x="3133153" y="1079500"/>
                  </a:lnTo>
                  <a:lnTo>
                    <a:pt x="179920" y="1079500"/>
                  </a:lnTo>
                  <a:lnTo>
                    <a:pt x="132091" y="1073075"/>
                  </a:lnTo>
                  <a:lnTo>
                    <a:pt x="89112" y="1054946"/>
                  </a:lnTo>
                  <a:lnTo>
                    <a:pt x="52698" y="1026826"/>
                  </a:lnTo>
                  <a:lnTo>
                    <a:pt x="24565" y="990430"/>
                  </a:lnTo>
                  <a:lnTo>
                    <a:pt x="6427" y="947472"/>
                  </a:lnTo>
                  <a:lnTo>
                    <a:pt x="0" y="899668"/>
                  </a:lnTo>
                  <a:lnTo>
                    <a:pt x="0" y="17995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8" name="CustomShape 18"/>
          <p:cNvSpPr/>
          <p:nvPr/>
        </p:nvSpPr>
        <p:spPr>
          <a:xfrm>
            <a:off x="1038240" y="4192880"/>
            <a:ext cx="289080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0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Субвенции</a:t>
            </a:r>
            <a:r>
              <a:rPr lang="ru-RU" sz="1800" b="0" strike="noStrike" spc="-10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бюджетам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418677,4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59" name="Group 19"/>
          <p:cNvGrpSpPr/>
          <p:nvPr/>
        </p:nvGrpSpPr>
        <p:grpSpPr>
          <a:xfrm>
            <a:off x="4858560" y="4561560"/>
            <a:ext cx="3313080" cy="1683000"/>
            <a:chOff x="4858560" y="4561560"/>
            <a:chExt cx="3313080" cy="1683000"/>
          </a:xfrm>
        </p:grpSpPr>
        <p:sp>
          <p:nvSpPr>
            <p:cNvPr id="460" name="CustomShape 20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3060954" y="0"/>
                  </a:moveTo>
                  <a:lnTo>
                    <a:pt x="252095" y="0"/>
                  </a:lnTo>
                  <a:lnTo>
                    <a:pt x="206756" y="4062"/>
                  </a:lnTo>
                  <a:lnTo>
                    <a:pt x="164094" y="15775"/>
                  </a:lnTo>
                  <a:lnTo>
                    <a:pt x="124817" y="34426"/>
                  </a:lnTo>
                  <a:lnTo>
                    <a:pt x="89636" y="59301"/>
                  </a:lnTo>
                  <a:lnTo>
                    <a:pt x="59259" y="89688"/>
                  </a:lnTo>
                  <a:lnTo>
                    <a:pt x="34398" y="124873"/>
                  </a:lnTo>
                  <a:lnTo>
                    <a:pt x="15761" y="164145"/>
                  </a:lnTo>
                  <a:lnTo>
                    <a:pt x="4058" y="206790"/>
                  </a:lnTo>
                  <a:lnTo>
                    <a:pt x="0" y="252094"/>
                  </a:lnTo>
                  <a:lnTo>
                    <a:pt x="0" y="1260729"/>
                  </a:lnTo>
                  <a:lnTo>
                    <a:pt x="4058" y="1306071"/>
                  </a:lnTo>
                  <a:lnTo>
                    <a:pt x="15761" y="1348745"/>
                  </a:lnTo>
                  <a:lnTo>
                    <a:pt x="34398" y="1388039"/>
                  </a:lnTo>
                  <a:lnTo>
                    <a:pt x="59259" y="1423240"/>
                  </a:lnTo>
                  <a:lnTo>
                    <a:pt x="89636" y="1453638"/>
                  </a:lnTo>
                  <a:lnTo>
                    <a:pt x="124817" y="1478519"/>
                  </a:lnTo>
                  <a:lnTo>
                    <a:pt x="164094" y="1497173"/>
                  </a:lnTo>
                  <a:lnTo>
                    <a:pt x="206756" y="1508888"/>
                  </a:lnTo>
                  <a:lnTo>
                    <a:pt x="252095" y="1512951"/>
                  </a:lnTo>
                  <a:lnTo>
                    <a:pt x="3060954" y="1512951"/>
                  </a:lnTo>
                  <a:lnTo>
                    <a:pt x="3106258" y="1508888"/>
                  </a:lnTo>
                  <a:lnTo>
                    <a:pt x="3148903" y="1497173"/>
                  </a:lnTo>
                  <a:lnTo>
                    <a:pt x="3188175" y="1478519"/>
                  </a:lnTo>
                  <a:lnTo>
                    <a:pt x="3223360" y="1453638"/>
                  </a:lnTo>
                  <a:lnTo>
                    <a:pt x="3253747" y="1423240"/>
                  </a:lnTo>
                  <a:lnTo>
                    <a:pt x="3278622" y="1388039"/>
                  </a:lnTo>
                  <a:lnTo>
                    <a:pt x="3297273" y="1348745"/>
                  </a:lnTo>
                  <a:lnTo>
                    <a:pt x="3308986" y="1306071"/>
                  </a:lnTo>
                  <a:lnTo>
                    <a:pt x="3313049" y="1260729"/>
                  </a:lnTo>
                  <a:lnTo>
                    <a:pt x="3313049" y="252094"/>
                  </a:lnTo>
                  <a:lnTo>
                    <a:pt x="3308986" y="206790"/>
                  </a:lnTo>
                  <a:lnTo>
                    <a:pt x="3297273" y="164145"/>
                  </a:lnTo>
                  <a:lnTo>
                    <a:pt x="3278622" y="124873"/>
                  </a:lnTo>
                  <a:lnTo>
                    <a:pt x="3253747" y="89688"/>
                  </a:lnTo>
                  <a:lnTo>
                    <a:pt x="3223360" y="59301"/>
                  </a:lnTo>
                  <a:lnTo>
                    <a:pt x="3188175" y="34426"/>
                  </a:lnTo>
                  <a:lnTo>
                    <a:pt x="3148903" y="15775"/>
                  </a:lnTo>
                  <a:lnTo>
                    <a:pt x="3106258" y="4062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21"/>
            <p:cNvSpPr/>
            <p:nvPr/>
          </p:nvSpPr>
          <p:spPr>
            <a:xfrm>
              <a:off x="4858560" y="4561560"/>
              <a:ext cx="3313080" cy="1683000"/>
            </a:xfrm>
            <a:custGeom>
              <a:avLst/>
              <a:gdLst/>
              <a:ahLst/>
              <a:cxnLst/>
              <a:rect l="l" t="t" r="r" b="b"/>
              <a:pathLst>
                <a:path w="3313429" h="1513204">
                  <a:moveTo>
                    <a:pt x="0" y="252094"/>
                  </a:moveTo>
                  <a:lnTo>
                    <a:pt x="4058" y="206790"/>
                  </a:lnTo>
                  <a:lnTo>
                    <a:pt x="15761" y="164145"/>
                  </a:lnTo>
                  <a:lnTo>
                    <a:pt x="34398" y="124873"/>
                  </a:lnTo>
                  <a:lnTo>
                    <a:pt x="59259" y="89688"/>
                  </a:lnTo>
                  <a:lnTo>
                    <a:pt x="89636" y="59301"/>
                  </a:lnTo>
                  <a:lnTo>
                    <a:pt x="124817" y="34426"/>
                  </a:lnTo>
                  <a:lnTo>
                    <a:pt x="164094" y="15775"/>
                  </a:lnTo>
                  <a:lnTo>
                    <a:pt x="206756" y="4062"/>
                  </a:lnTo>
                  <a:lnTo>
                    <a:pt x="252095" y="0"/>
                  </a:lnTo>
                  <a:lnTo>
                    <a:pt x="3060954" y="0"/>
                  </a:lnTo>
                  <a:lnTo>
                    <a:pt x="3106258" y="4062"/>
                  </a:lnTo>
                  <a:lnTo>
                    <a:pt x="3148903" y="15775"/>
                  </a:lnTo>
                  <a:lnTo>
                    <a:pt x="3188175" y="34426"/>
                  </a:lnTo>
                  <a:lnTo>
                    <a:pt x="3223360" y="59301"/>
                  </a:lnTo>
                  <a:lnTo>
                    <a:pt x="3253747" y="89688"/>
                  </a:lnTo>
                  <a:lnTo>
                    <a:pt x="3278622" y="124873"/>
                  </a:lnTo>
                  <a:lnTo>
                    <a:pt x="3297273" y="164145"/>
                  </a:lnTo>
                  <a:lnTo>
                    <a:pt x="3308986" y="206790"/>
                  </a:lnTo>
                  <a:lnTo>
                    <a:pt x="3313049" y="252094"/>
                  </a:lnTo>
                  <a:lnTo>
                    <a:pt x="3313049" y="1260729"/>
                  </a:lnTo>
                  <a:lnTo>
                    <a:pt x="3308986" y="1306071"/>
                  </a:lnTo>
                  <a:lnTo>
                    <a:pt x="3297273" y="1348745"/>
                  </a:lnTo>
                  <a:lnTo>
                    <a:pt x="3278622" y="1388039"/>
                  </a:lnTo>
                  <a:lnTo>
                    <a:pt x="3253747" y="1423240"/>
                  </a:lnTo>
                  <a:lnTo>
                    <a:pt x="3223360" y="1453638"/>
                  </a:lnTo>
                  <a:lnTo>
                    <a:pt x="3188175" y="1478519"/>
                  </a:lnTo>
                  <a:lnTo>
                    <a:pt x="3148903" y="1497173"/>
                  </a:lnTo>
                  <a:lnTo>
                    <a:pt x="3106258" y="1508888"/>
                  </a:lnTo>
                  <a:lnTo>
                    <a:pt x="3060954" y="1512951"/>
                  </a:lnTo>
                  <a:lnTo>
                    <a:pt x="252095" y="1512951"/>
                  </a:lnTo>
                  <a:lnTo>
                    <a:pt x="206756" y="1508888"/>
                  </a:lnTo>
                  <a:lnTo>
                    <a:pt x="164094" y="1497173"/>
                  </a:lnTo>
                  <a:lnTo>
                    <a:pt x="124817" y="1478519"/>
                  </a:lnTo>
                  <a:lnTo>
                    <a:pt x="89636" y="1453638"/>
                  </a:lnTo>
                  <a:lnTo>
                    <a:pt x="59259" y="1423240"/>
                  </a:lnTo>
                  <a:lnTo>
                    <a:pt x="34398" y="1388039"/>
                  </a:lnTo>
                  <a:lnTo>
                    <a:pt x="15761" y="1348745"/>
                  </a:lnTo>
                  <a:lnTo>
                    <a:pt x="4058" y="1306071"/>
                  </a:lnTo>
                  <a:lnTo>
                    <a:pt x="0" y="1260729"/>
                  </a:lnTo>
                  <a:lnTo>
                    <a:pt x="0" y="252094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2" name="CustomShape 22"/>
          <p:cNvSpPr/>
          <p:nvPr/>
        </p:nvSpPr>
        <p:spPr>
          <a:xfrm>
            <a:off x="5037840" y="4491720"/>
            <a:ext cx="2954160" cy="16738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Возврат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остатков</a:t>
            </a:r>
            <a:r>
              <a:rPr lang="ru-RU" sz="1800" b="0" strike="noStrike" spc="-6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субвенций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иных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межбюджетных трансфертов,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имеющих целевое назначение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прошлых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лет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 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-9387,2 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463" name="Group 23"/>
          <p:cNvGrpSpPr/>
          <p:nvPr/>
        </p:nvGrpSpPr>
        <p:grpSpPr>
          <a:xfrm>
            <a:off x="4758840" y="1613160"/>
            <a:ext cx="3313080" cy="1095120"/>
            <a:chOff x="4758840" y="1613160"/>
            <a:chExt cx="3313080" cy="1095120"/>
          </a:xfrm>
        </p:grpSpPr>
        <p:sp>
          <p:nvSpPr>
            <p:cNvPr id="464" name="CustomShape 24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3192906" y="0"/>
                  </a:moveTo>
                  <a:lnTo>
                    <a:pt x="120014" y="0"/>
                  </a:lnTo>
                  <a:lnTo>
                    <a:pt x="73294" y="9430"/>
                  </a:lnTo>
                  <a:lnTo>
                    <a:pt x="35147" y="35152"/>
                  </a:lnTo>
                  <a:lnTo>
                    <a:pt x="9429" y="73310"/>
                  </a:lnTo>
                  <a:lnTo>
                    <a:pt x="0" y="120053"/>
                  </a:lnTo>
                  <a:lnTo>
                    <a:pt x="0" y="600544"/>
                  </a:lnTo>
                  <a:lnTo>
                    <a:pt x="9429" y="647296"/>
                  </a:lnTo>
                  <a:lnTo>
                    <a:pt x="35147" y="685477"/>
                  </a:lnTo>
                  <a:lnTo>
                    <a:pt x="73294" y="711221"/>
                  </a:lnTo>
                  <a:lnTo>
                    <a:pt x="120014" y="720661"/>
                  </a:lnTo>
                  <a:lnTo>
                    <a:pt x="3192906" y="720661"/>
                  </a:lnTo>
                  <a:lnTo>
                    <a:pt x="3239700" y="711221"/>
                  </a:lnTo>
                  <a:lnTo>
                    <a:pt x="3277885" y="685477"/>
                  </a:lnTo>
                  <a:lnTo>
                    <a:pt x="3303617" y="647296"/>
                  </a:lnTo>
                  <a:lnTo>
                    <a:pt x="3313049" y="600544"/>
                  </a:lnTo>
                  <a:lnTo>
                    <a:pt x="3313049" y="120053"/>
                  </a:lnTo>
                  <a:lnTo>
                    <a:pt x="3303617" y="73310"/>
                  </a:lnTo>
                  <a:lnTo>
                    <a:pt x="3277885" y="35152"/>
                  </a:lnTo>
                  <a:lnTo>
                    <a:pt x="3239700" y="9430"/>
                  </a:lnTo>
                  <a:lnTo>
                    <a:pt x="319290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25"/>
            <p:cNvSpPr/>
            <p:nvPr/>
          </p:nvSpPr>
          <p:spPr>
            <a:xfrm>
              <a:off x="4758840" y="1613160"/>
              <a:ext cx="3313080" cy="1095120"/>
            </a:xfrm>
            <a:custGeom>
              <a:avLst/>
              <a:gdLst/>
              <a:ahLst/>
              <a:cxnLst/>
              <a:rect l="l" t="t" r="r" b="b"/>
              <a:pathLst>
                <a:path w="3313429" h="720725">
                  <a:moveTo>
                    <a:pt x="0" y="120053"/>
                  </a:moveTo>
                  <a:lnTo>
                    <a:pt x="9429" y="73310"/>
                  </a:lnTo>
                  <a:lnTo>
                    <a:pt x="35147" y="35152"/>
                  </a:lnTo>
                  <a:lnTo>
                    <a:pt x="73294" y="9430"/>
                  </a:lnTo>
                  <a:lnTo>
                    <a:pt x="120014" y="0"/>
                  </a:lnTo>
                  <a:lnTo>
                    <a:pt x="3192906" y="0"/>
                  </a:lnTo>
                  <a:lnTo>
                    <a:pt x="3239700" y="9430"/>
                  </a:lnTo>
                  <a:lnTo>
                    <a:pt x="3277885" y="35152"/>
                  </a:lnTo>
                  <a:lnTo>
                    <a:pt x="3303617" y="73310"/>
                  </a:lnTo>
                  <a:lnTo>
                    <a:pt x="3313049" y="120053"/>
                  </a:lnTo>
                  <a:lnTo>
                    <a:pt x="3313049" y="600544"/>
                  </a:lnTo>
                  <a:lnTo>
                    <a:pt x="3303617" y="647296"/>
                  </a:lnTo>
                  <a:lnTo>
                    <a:pt x="3277885" y="685477"/>
                  </a:lnTo>
                  <a:lnTo>
                    <a:pt x="3239700" y="711221"/>
                  </a:lnTo>
                  <a:lnTo>
                    <a:pt x="3192906" y="720661"/>
                  </a:lnTo>
                  <a:lnTo>
                    <a:pt x="120014" y="720661"/>
                  </a:lnTo>
                  <a:lnTo>
                    <a:pt x="73294" y="711221"/>
                  </a:lnTo>
                  <a:lnTo>
                    <a:pt x="35147" y="685477"/>
                  </a:lnTo>
                  <a:lnTo>
                    <a:pt x="9429" y="647296"/>
                  </a:lnTo>
                  <a:lnTo>
                    <a:pt x="0" y="600544"/>
                  </a:lnTo>
                  <a:lnTo>
                    <a:pt x="0" y="120053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6" name="CustomShape 26"/>
          <p:cNvSpPr/>
          <p:nvPr/>
        </p:nvSpPr>
        <p:spPr>
          <a:xfrm>
            <a:off x="5170320" y="1568520"/>
            <a:ext cx="254088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indent="1384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на поддержку мер по обеспечению сбалансированности бюджета 410954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075055" y="1263650"/>
            <a:ext cx="3064510" cy="1259840"/>
          </a:xfrm>
          <a:custGeom>
            <a:avLst/>
            <a:gdLst/>
            <a:ahLst/>
            <a:cxnLst/>
            <a:rect l="l" t="t" r="r" b="b"/>
            <a:pathLst>
              <a:path w="3024504" h="1079500">
                <a:moveTo>
                  <a:pt x="2844228" y="0"/>
                </a:moveTo>
                <a:lnTo>
                  <a:pt x="179920" y="0"/>
                </a:lnTo>
                <a:lnTo>
                  <a:pt x="132091" y="6424"/>
                </a:lnTo>
                <a:lnTo>
                  <a:pt x="89112" y="24558"/>
                </a:lnTo>
                <a:lnTo>
                  <a:pt x="52698" y="52689"/>
                </a:lnTo>
                <a:lnTo>
                  <a:pt x="24565" y="89106"/>
                </a:lnTo>
                <a:lnTo>
                  <a:pt x="6427" y="132100"/>
                </a:lnTo>
                <a:lnTo>
                  <a:pt x="0" y="179959"/>
                </a:lnTo>
                <a:lnTo>
                  <a:pt x="0" y="899540"/>
                </a:lnTo>
                <a:lnTo>
                  <a:pt x="6427" y="947399"/>
                </a:lnTo>
                <a:lnTo>
                  <a:pt x="24565" y="990393"/>
                </a:lnTo>
                <a:lnTo>
                  <a:pt x="52698" y="1026810"/>
                </a:lnTo>
                <a:lnTo>
                  <a:pt x="89112" y="1054941"/>
                </a:lnTo>
                <a:lnTo>
                  <a:pt x="132091" y="1073075"/>
                </a:lnTo>
                <a:lnTo>
                  <a:pt x="179920" y="1079500"/>
                </a:lnTo>
                <a:lnTo>
                  <a:pt x="2844228" y="1079500"/>
                </a:lnTo>
                <a:lnTo>
                  <a:pt x="2892086" y="1073075"/>
                </a:lnTo>
                <a:lnTo>
                  <a:pt x="2935080" y="1054941"/>
                </a:lnTo>
                <a:lnTo>
                  <a:pt x="2971498" y="1026810"/>
                </a:lnTo>
                <a:lnTo>
                  <a:pt x="2999629" y="990393"/>
                </a:lnTo>
                <a:lnTo>
                  <a:pt x="3017762" y="947399"/>
                </a:lnTo>
                <a:lnTo>
                  <a:pt x="3024187" y="899540"/>
                </a:lnTo>
                <a:lnTo>
                  <a:pt x="3024187" y="179959"/>
                </a:lnTo>
                <a:lnTo>
                  <a:pt x="3017762" y="132100"/>
                </a:lnTo>
                <a:lnTo>
                  <a:pt x="2999629" y="89106"/>
                </a:lnTo>
                <a:lnTo>
                  <a:pt x="2971498" y="52689"/>
                </a:lnTo>
                <a:lnTo>
                  <a:pt x="2935080" y="24558"/>
                </a:lnTo>
                <a:lnTo>
                  <a:pt x="2892086" y="6424"/>
                </a:lnTo>
                <a:lnTo>
                  <a:pt x="2844228" y="0"/>
                </a:lnTo>
                <a:close/>
              </a:path>
            </a:pathLst>
          </a:custGeom>
          <a:solidFill>
            <a:srgbClr val="4F81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10"/>
          <p:cNvSpPr/>
          <p:nvPr/>
        </p:nvSpPr>
        <p:spPr>
          <a:xfrm>
            <a:off x="1239520" y="1359535"/>
            <a:ext cx="2899410" cy="1119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065" indent="-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Дотации (гранты) за достижение показателей деятельности ОМСУ         232,6 тыс. руб.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80" y="1679400"/>
            <a:ext cx="8754840" cy="4844520"/>
          </a:xfrm>
          <a:prstGeom prst="rect">
            <a:avLst/>
          </a:prstGeom>
          <a:ln w="0">
            <a:noFill/>
          </a:ln>
        </p:spPr>
      </p:pic>
      <p:sp>
        <p:nvSpPr>
          <p:cNvPr id="468" name="TextShape 1"/>
          <p:cNvSpPr txBox="1"/>
          <p:nvPr/>
        </p:nvSpPr>
        <p:spPr>
          <a:xfrm>
            <a:off x="940680" y="387720"/>
            <a:ext cx="72601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792730" indent="-278003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расходам за </a:t>
            </a:r>
            <a:r>
              <a:rPr lang="ru-RU" sz="3600" b="0" strike="noStrike" spc="-88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3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</a:t>
            </a:r>
            <a:endParaRPr lang="ru-RU" sz="36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TextShape 2"/>
          <p:cNvSpPr txBox="1"/>
          <p:nvPr/>
        </p:nvSpPr>
        <p:spPr>
          <a:xfrm>
            <a:off x="727200" y="529560"/>
            <a:ext cx="76838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</a:t>
            </a:r>
            <a:r>
              <a:rPr lang="ru-RU" sz="28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расходной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части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2023 год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1" name="Table 3"/>
          <p:cNvGraphicFramePr/>
          <p:nvPr>
            <p:extLst>
              <p:ext uri="{D42A27DB-BD31-4B8C-83A1-F6EECF244321}">
                <p14:modId xmlns:p14="http://schemas.microsoft.com/office/powerpoint/2010/main" val="3554566415"/>
              </p:ext>
            </p:extLst>
          </p:nvPr>
        </p:nvGraphicFramePr>
        <p:xfrm>
          <a:off x="244440" y="1406520"/>
          <a:ext cx="8642520" cy="5381064"/>
        </p:xfrm>
        <a:graphic>
          <a:graphicData uri="http://schemas.openxmlformats.org/drawingml/2006/table">
            <a:tbl>
              <a:tblPr/>
              <a:tblGrid>
                <a:gridCol w="38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960"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1400" b="1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163195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336550" indent="-1358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1400" b="1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  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46990">
                        <a:lnSpc>
                          <a:spcPts val="168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</a:t>
                      </a:r>
                      <a:r>
                        <a:rPr lang="ru-RU" sz="1400" b="1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ен</a:t>
                      </a: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росписи</a:t>
                      </a:r>
                      <a:r>
                        <a:rPr lang="ru-RU" sz="1400" b="1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%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8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0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76 931,0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76 857,0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99,90%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ОБОРОНА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БЕЗОПАСНОСТЬ</a:t>
                      </a:r>
                      <a:r>
                        <a:rPr lang="ru-RU" sz="11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ПРАВООХРАНИТЕЛЬНАЯ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9 285,5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9 285,5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ЭКОНОМИКА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76 590,4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72 367,1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94,49%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ЖИЛИЩНО-КОММУНАЛЬНОЕ</a:t>
                      </a:r>
                      <a:r>
                        <a:rPr lang="ru-RU" sz="11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0500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16 400,6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16 400,6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ОХРАНА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ОКРУЖАЮЩЕЙ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СРЕДЫ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0600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9 212,8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8 509,0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92,36%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ОБРАЗОВАНИЕ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0700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597 278,6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579 463,9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97,02%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КУЛЬТУРА,</a:t>
                      </a:r>
                      <a:r>
                        <a:rPr lang="ru-RU" sz="11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КИНЕМАТОГРАФИЯ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0800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10 637,0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10 637,0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СОЦИАЛЬНАЯ</a:t>
                      </a:r>
                      <a:r>
                        <a:rPr lang="ru-RU" sz="1100" b="0" strike="noStrike" spc="-7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116 130,6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114 813,6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98,87%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ФИЗИЧЕСКАЯ</a:t>
                      </a:r>
                      <a:r>
                        <a:rPr lang="ru-RU" sz="1100" b="0" strike="noStrike" spc="-6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50 315,0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49 551,2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98,48%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СРЕДСТВА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МАССОВОЙ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ИНФОРМАЦИИ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94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0,2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94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0,2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ОБСЛУЖИВАНИЕ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ГОСУДАРСТВЕННОГО</a:t>
                      </a:r>
                      <a:r>
                        <a:rPr lang="ru-RU" sz="1100" b="0" strike="noStrike" spc="-2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ДОЛГА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8,0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09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МЕЖБЮДЖЕТНЫЕ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ТРАНСФЕРТЫ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ХАРАКТЕРА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БЮДЖЕТАМ</a:t>
                      </a:r>
                      <a:r>
                        <a:rPr lang="ru-RU" sz="11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11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РФ</a:t>
                      </a:r>
                      <a:r>
                        <a:rPr lang="ru-RU" sz="11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1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r>
                        <a:rPr lang="ru-RU" sz="11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1400</a:t>
                      </a:r>
                      <a:endParaRPr lang="ru-RU" sz="11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246 037,2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244 740,7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99,47%</a:t>
                      </a:r>
                      <a:endParaRPr lang="ru-RU" sz="11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920">
                <a:tc gridSpan="2">
                  <a:txBody>
                    <a:bodyPr/>
                    <a:lstStyle/>
                    <a:p>
                      <a:pPr marL="8890">
                        <a:lnSpc>
                          <a:spcPts val="1600"/>
                        </a:lnSpc>
                        <a:spcBef>
                          <a:spcPts val="55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1400" b="1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1 210 767,0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1 184 573,9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97,84%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2385">
              <a:lnSpc>
                <a:spcPct val="100000"/>
              </a:lnSpc>
              <a:spcBef>
                <a:spcPts val="100"/>
              </a:spcBef>
            </a:pPr>
            <a:r>
              <a:rPr lang="ru-RU" sz="44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4400" b="1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74" name="Table 3"/>
          <p:cNvGraphicFramePr/>
          <p:nvPr>
            <p:extLst>
              <p:ext uri="{D42A27DB-BD31-4B8C-83A1-F6EECF244321}">
                <p14:modId xmlns:p14="http://schemas.microsoft.com/office/powerpoint/2010/main" val="842469807"/>
              </p:ext>
            </p:extLst>
          </p:nvPr>
        </p:nvGraphicFramePr>
        <p:xfrm>
          <a:off x="244440" y="1693800"/>
          <a:ext cx="8643240" cy="4132440"/>
        </p:xfrm>
        <a:graphic>
          <a:graphicData uri="http://schemas.openxmlformats.org/drawingml/2006/table">
            <a:tbl>
              <a:tblPr/>
              <a:tblGrid>
                <a:gridCol w="598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Подраздел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400" b="1" strike="noStrike" spc="-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(план)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  <a:r>
                        <a:rPr lang="ru-RU" sz="1400" b="1" strike="noStrike" spc="-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(факт)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высшего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должностного лица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субъекта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2 339,4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2 339,4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</a:t>
                      </a:r>
                      <a:r>
                        <a:rPr lang="ru-RU" sz="1400" b="0" strike="noStrike" spc="-4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(представительных)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представительных органов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3 878,7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878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Функционирование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Правительства Российской Федерации,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высших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исполнительных органов государственной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власти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 Российской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Федерации,</a:t>
                      </a:r>
                      <a:r>
                        <a:rPr lang="ru-RU" sz="1400" b="0" strike="noStrike" spc="-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местных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20 217,5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20 217,3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Судебная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система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финансовых,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налоговых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таможенных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органов </a:t>
                      </a:r>
                      <a:r>
                        <a:rPr lang="ru-RU" sz="1400" b="0" strike="noStrike" spc="-3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органов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финансового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(финансово-бюджетного)</a:t>
                      </a:r>
                      <a:r>
                        <a:rPr lang="ru-RU" sz="14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надзора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19 240,0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19 240,0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31 255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31 181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5" name="CustomShape 4"/>
          <p:cNvSpPr/>
          <p:nvPr/>
        </p:nvSpPr>
        <p:spPr>
          <a:xfrm>
            <a:off x="402840" y="933840"/>
            <a:ext cx="8059680" cy="671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76 857,0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руб.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было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направлено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общегосударственные</a:t>
            </a:r>
            <a:r>
              <a:rPr lang="ru-RU" sz="18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2023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1270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</a:t>
            </a:r>
            <a:r>
              <a:rPr lang="ru-RU" sz="14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400" b="0" strike="noStrike" spc="-1" dirty="0">
              <a:latin typeface="Arial" panose="020B0604020202020204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979560" y="5905440"/>
            <a:ext cx="7180920" cy="504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52070" indent="-39370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работников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местного </a:t>
            </a:r>
            <a:r>
              <a:rPr lang="ru-RU" sz="1600" b="1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расчете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6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жителя</a:t>
            </a:r>
            <a:r>
              <a:rPr lang="ru-RU" sz="16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составит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,9</a:t>
            </a:r>
            <a:r>
              <a:rPr lang="ru-RU" sz="16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</a:t>
            </a:r>
            <a:r>
              <a:rPr lang="ru-RU" sz="1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рублей.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TextShape 2"/>
          <p:cNvSpPr txBox="1"/>
          <p:nvPr/>
        </p:nvSpPr>
        <p:spPr>
          <a:xfrm>
            <a:off x="689400" y="512640"/>
            <a:ext cx="776268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2885440" indent="-2873375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28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безопасность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правоохранительная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деятельность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87" name="Table 3"/>
          <p:cNvGraphicFramePr/>
          <p:nvPr>
            <p:extLst>
              <p:ext uri="{D42A27DB-BD31-4B8C-83A1-F6EECF244321}">
                <p14:modId xmlns:p14="http://schemas.microsoft.com/office/powerpoint/2010/main" val="548360006"/>
              </p:ext>
            </p:extLst>
          </p:nvPr>
        </p:nvGraphicFramePr>
        <p:xfrm>
          <a:off x="173160" y="1406520"/>
          <a:ext cx="8794440" cy="2908300"/>
        </p:xfrm>
        <a:graphic>
          <a:graphicData uri="http://schemas.openxmlformats.org/drawingml/2006/table">
            <a:tbl>
              <a:tblPr/>
              <a:tblGrid>
                <a:gridCol w="53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показателя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41630" indent="-116840" algn="ctr">
                        <a:lnSpc>
                          <a:spcPts val="132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чненная 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роспись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Кассовый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%</a:t>
                      </a:r>
                      <a:r>
                        <a:rPr lang="ru-RU" sz="1100" b="0" strike="noStrike" spc="-55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Исполнения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40">
                <a:tc>
                  <a:txBody>
                    <a:bodyPr/>
                    <a:lstStyle/>
                    <a:p>
                      <a:pPr marL="211455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Защита от чрезвычайных ситуаций и обеспечение радиационной безопасности на территории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-Туринского муниципального района, гражданская оборона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337,8</a:t>
                      </a:r>
                      <a:endParaRPr lang="ru-RU" sz="1100" b="0" strike="noStrike" spc="-1" dirty="0"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337,8</a:t>
                      </a:r>
                      <a:endParaRPr lang="ru-RU" sz="1100" b="0" strike="noStrike" spc="-1" dirty="0">
                        <a:latin typeface="+mn-lt"/>
                      </a:endParaRP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Построение и развитие аппаратно-программного комплекса «Безопасный город» на территории </a:t>
                      </a:r>
                      <a:r>
                        <a:rPr lang="ru-RU" sz="11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-Туринского муниципального района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400,0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400,0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Содержание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</a:t>
                      </a:r>
                      <a:r>
                        <a:rPr lang="ru-RU" sz="1100" b="0" strike="noStrike" spc="4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обслуживание Муниципального</a:t>
                      </a:r>
                      <a:r>
                        <a:rPr lang="ru-RU" sz="1100" b="0" strike="noStrike" spc="-2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казенного</a:t>
                      </a:r>
                      <a:r>
                        <a:rPr lang="ru-RU" sz="1100" b="0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учреждения</a:t>
                      </a:r>
                      <a:r>
                        <a:rPr lang="ru-RU" sz="1100" b="0" strike="noStrike" spc="-2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"Единой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дежурно</a:t>
                      </a:r>
                      <a:r>
                        <a:rPr lang="ru-RU" sz="1100" b="0" strike="noStrike" spc="-4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диспетчерской</a:t>
                      </a:r>
                      <a:r>
                        <a:rPr lang="ru-RU" sz="1100" b="0" strike="noStrike" spc="-6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службы"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8 295,7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8 295,7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6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Формирование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законопослушного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поведения участников</a:t>
                      </a:r>
                      <a:r>
                        <a:rPr lang="ru-RU" sz="1100" b="0" strike="noStrike" spc="-2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дорожного</a:t>
                      </a:r>
                      <a:r>
                        <a:rPr lang="ru-RU" sz="1100" b="0" strike="noStrike" spc="-32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движения</a:t>
                      </a:r>
                      <a:r>
                        <a:rPr lang="ru-RU" sz="1100" b="0" strike="noStrike" spc="-15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Слободо-Туринском муниципальном</a:t>
                      </a:r>
                      <a:r>
                        <a:rPr lang="ru-RU" sz="1100" b="0" strike="noStrike" spc="-12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районе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211455">
                        <a:lnSpc>
                          <a:spcPts val="1265"/>
                        </a:lnSpc>
                      </a:pPr>
                      <a:r>
                        <a:rPr lang="ru-RU" sz="11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правонарушений на территории Слободо-Туринского муниципального района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30,00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3175">
                        <a:lnSpc>
                          <a:spcPts val="1245"/>
                        </a:lnSpc>
                        <a:spcBef>
                          <a:spcPts val="65"/>
                        </a:spcBef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100" b="1" strike="noStrike" spc="-35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100" b="1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1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9 086,5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9 086,5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65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1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88" name="Table 4"/>
          <p:cNvGraphicFramePr/>
          <p:nvPr>
            <p:extLst>
              <p:ext uri="{D42A27DB-BD31-4B8C-83A1-F6EECF244321}">
                <p14:modId xmlns:p14="http://schemas.microsoft.com/office/powerpoint/2010/main" val="3822962812"/>
              </p:ext>
            </p:extLst>
          </p:nvPr>
        </p:nvGraphicFramePr>
        <p:xfrm>
          <a:off x="173160" y="4575240"/>
          <a:ext cx="8785440" cy="1277620"/>
        </p:xfrm>
        <a:graphic>
          <a:graphicData uri="http://schemas.openxmlformats.org/drawingml/2006/table">
            <a:tbl>
              <a:tblPr/>
              <a:tblGrid>
                <a:gridCol w="54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терроризма, а также минимизация и (или) ликвидация последствий его проявлений в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Слободо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-Туринском муниципальном районе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137,0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137,0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marL="231775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Профилактика терроризма и </a:t>
                      </a:r>
                      <a:r>
                        <a:rPr lang="ru-RU" sz="1200" b="0" strike="noStrike" spc="-7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экстремизма</a:t>
                      </a:r>
                      <a:r>
                        <a:rPr lang="ru-RU" sz="1200" b="0" strike="noStrike" spc="4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и гармонизации межнациональных отношений на территории Слободо-Туринского муниципального района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55,00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55,00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45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40">
                <a:tc>
                  <a:txBody>
                    <a:bodyPr/>
                    <a:lstStyle/>
                    <a:p>
                      <a:pPr marL="3175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lang="ru-RU" sz="1200" b="1" strike="noStrike" spc="-12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ВСЕГО</a:t>
                      </a:r>
                      <a:r>
                        <a:rPr lang="ru-RU" sz="1200" b="1" strike="noStrike" spc="-60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r>
                        <a:rPr lang="ru-RU" sz="1200" b="1" strike="noStrike" spc="-46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РАСХОДОВ: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199,0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100,00%</a:t>
                      </a:r>
                      <a:endParaRPr lang="ru-RU" sz="12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260648"/>
            <a:ext cx="8659800" cy="61926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«Бюджет для граждан»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познакомит Вас с положениями решения об исполнении бюджета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за 2023 год.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бюджет муниципального района затрагивает интересы каждого жителя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В доступной и понятной форме для граждан показаны основные показатели исполнения бюджета </a:t>
            </a:r>
            <a:r>
              <a:rPr lang="ru-RU" sz="20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0" name="Table 2"/>
          <p:cNvGraphicFramePr/>
          <p:nvPr>
            <p:extLst>
              <p:ext uri="{D42A27DB-BD31-4B8C-83A1-F6EECF244321}">
                <p14:modId xmlns:p14="http://schemas.microsoft.com/office/powerpoint/2010/main" val="3087754540"/>
              </p:ext>
            </p:extLst>
          </p:nvPr>
        </p:nvGraphicFramePr>
        <p:xfrm>
          <a:off x="244440" y="1766880"/>
          <a:ext cx="8643240" cy="2109240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408940" indent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Сельское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хозяйство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ы</a:t>
                      </a:r>
                      <a:r>
                        <a:rPr lang="ru-RU" sz="1800" b="1" strike="noStrike" spc="-26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800" b="1" strike="noStrike" spc="-5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18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</a:t>
                      </a:r>
                      <a:r>
                        <a:rPr lang="ru-RU" sz="1800" b="1" strike="noStrike" spc="4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</a:t>
                      </a: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Транспорт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572770" indent="-127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sz="1800" b="1" strike="noStrike" spc="-5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жное  </a:t>
                      </a:r>
                      <a:r>
                        <a:rPr lang="ru-RU" sz="1800" b="1" strike="noStrike" spc="-75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х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оз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r>
                        <a:rPr lang="ru-RU" sz="1800" b="1" strike="noStrike" spc="-7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йст</a:t>
                      </a:r>
                      <a:r>
                        <a:rPr lang="ru-RU" sz="1800" b="1" strike="noStrike" spc="-12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800" b="1" strike="noStrike" spc="-1" dirty="0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Другие</a:t>
                      </a:r>
                      <a:r>
                        <a:rPr lang="ru-RU" sz="1800" b="1" strike="noStrike" spc="-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вопросы</a:t>
                      </a:r>
                      <a:r>
                        <a:rPr lang="ru-RU" sz="1800" b="1" strike="noStrike" spc="-3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800" b="1" strike="noStrike" spc="-43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2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области </a:t>
                      </a:r>
                      <a:r>
                        <a:rPr lang="ru-RU" sz="1800" b="1" strike="noStrike" spc="-7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национальной </a:t>
                      </a:r>
                      <a:r>
                        <a:rPr lang="ru-RU" sz="1800" b="1" strike="noStrike" spc="-1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1" strike="noStrike" spc="-15">
                          <a:solidFill>
                            <a:srgbClr val="62242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экономики</a:t>
                      </a:r>
                      <a:endParaRPr lang="ru-RU" sz="18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20">
                <a:tc>
                  <a:txBody>
                    <a:bodyPr/>
                    <a:lstStyle/>
                    <a:p>
                      <a:pPr marL="736600" indent="-14922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10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1 028,7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6600" indent="-23495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0" algn="l"/>
                        </a:tabLst>
                      </a:pPr>
                      <a:r>
                        <a:rPr lang="ru-RU" sz="18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7 817,0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</a:t>
                      </a:r>
                      <a:r>
                        <a:rPr lang="ru-RU" sz="1800" b="0" strike="noStrike" spc="-4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62 896,4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8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рублей</a:t>
                      </a:r>
                      <a:endParaRPr lang="ru-RU" sz="18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" name="TextShape 3"/>
          <p:cNvSpPr txBox="1"/>
          <p:nvPr/>
        </p:nvSpPr>
        <p:spPr>
          <a:xfrm>
            <a:off x="1512360" y="596880"/>
            <a:ext cx="611856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Национальная</a:t>
            </a:r>
            <a:r>
              <a:rPr lang="ru-RU" sz="4400" b="0" strike="noStrike" spc="-8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экономика</a:t>
            </a:r>
            <a:endParaRPr lang="ru-RU" sz="4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9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40" y="4291200"/>
            <a:ext cx="2520720" cy="1944360"/>
          </a:xfrm>
          <a:prstGeom prst="rect">
            <a:avLst/>
          </a:prstGeom>
          <a:ln w="0">
            <a:noFill/>
          </a:ln>
        </p:spPr>
      </p:pic>
      <p:pic>
        <p:nvPicPr>
          <p:cNvPr id="493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8080" y="4290840"/>
            <a:ext cx="2779200" cy="1944720"/>
          </a:xfrm>
          <a:prstGeom prst="rect">
            <a:avLst/>
          </a:prstGeom>
          <a:ln w="0">
            <a:noFill/>
          </a:ln>
        </p:spPr>
      </p:pic>
      <p:pic>
        <p:nvPicPr>
          <p:cNvPr id="49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0200" y="4290840"/>
            <a:ext cx="2882520" cy="19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95800" cy="1256184"/>
          </a:xfrm>
          <a:prstGeom prst="rect">
            <a:avLst/>
          </a:prstGeom>
          <a:ln w="0">
            <a:noFill/>
          </a:ln>
        </p:spPr>
      </p:pic>
      <p:sp>
        <p:nvSpPr>
          <p:cNvPr id="500" name="TextShape 4"/>
          <p:cNvSpPr txBox="1"/>
          <p:nvPr/>
        </p:nvSpPr>
        <p:spPr>
          <a:xfrm>
            <a:off x="2815560" y="362520"/>
            <a:ext cx="3513240" cy="4154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Дорожно-транспортное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0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920" y="663120"/>
            <a:ext cx="7325640" cy="705240"/>
          </a:xfrm>
          <a:prstGeom prst="rect">
            <a:avLst/>
          </a:prstGeom>
          <a:ln w="0">
            <a:noFill/>
          </a:ln>
        </p:spPr>
      </p:pic>
      <p:sp>
        <p:nvSpPr>
          <p:cNvPr id="512" name="CustomShape 15"/>
          <p:cNvSpPr/>
          <p:nvPr/>
        </p:nvSpPr>
        <p:spPr>
          <a:xfrm>
            <a:off x="6718433" y="2186624"/>
            <a:ext cx="1490760" cy="1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200" b="1" strike="noStrike" spc="-75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1" strike="noStrike" spc="-26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мл</a:t>
            </a:r>
            <a:r>
              <a:rPr lang="ru-RU" sz="1200" b="1" strike="noStrike" spc="-2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рубл</a:t>
            </a:r>
            <a:r>
              <a:rPr lang="ru-RU" sz="1200" b="1" strike="noStrike" spc="-12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14" name="CustomShape 17"/>
          <p:cNvSpPr/>
          <p:nvPr/>
        </p:nvSpPr>
        <p:spPr>
          <a:xfrm>
            <a:off x="1476360" y="6021360"/>
            <a:ext cx="2447640" cy="2674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67,1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15" name="CustomShape 18"/>
          <p:cNvSpPr/>
          <p:nvPr/>
        </p:nvSpPr>
        <p:spPr>
          <a:xfrm>
            <a:off x="5219640" y="6021360"/>
            <a:ext cx="2447640" cy="26748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spAutoFit/>
          </a:bodyPr>
          <a:lstStyle/>
          <a:p>
            <a:pPr marL="101600">
              <a:lnSpc>
                <a:spcPct val="100000"/>
              </a:lnSpc>
              <a:spcBef>
                <a:spcPts val="665"/>
              </a:spcBef>
            </a:pP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62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,9</a:t>
            </a:r>
            <a:r>
              <a:rPr lang="ru-RU" sz="12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рублей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4358240"/>
              </p:ext>
            </p:extLst>
          </p:nvPr>
        </p:nvGraphicFramePr>
        <p:xfrm>
          <a:off x="228600" y="2564904"/>
          <a:ext cx="869580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1"/>
          <p:cNvGrpSpPr/>
          <p:nvPr/>
        </p:nvGrpSpPr>
        <p:grpSpPr>
          <a:xfrm>
            <a:off x="210960" y="929520"/>
            <a:ext cx="8723160" cy="5759640"/>
            <a:chOff x="210960" y="929520"/>
            <a:chExt cx="8723160" cy="5759640"/>
          </a:xfrm>
        </p:grpSpPr>
        <p:sp>
          <p:nvSpPr>
            <p:cNvPr id="517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1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920" y="2492280"/>
              <a:ext cx="7200720" cy="419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720" y="929520"/>
              <a:ext cx="1973160" cy="83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0" name="TextShape 3"/>
          <p:cNvSpPr txBox="1"/>
          <p:nvPr/>
        </p:nvSpPr>
        <p:spPr>
          <a:xfrm>
            <a:off x="2701440" y="362520"/>
            <a:ext cx="3741840" cy="407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Жилищно-коммунальное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хозяйство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2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320" y="83520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3" name="CustomShape 5"/>
          <p:cNvSpPr/>
          <p:nvPr/>
        </p:nvSpPr>
        <p:spPr>
          <a:xfrm>
            <a:off x="847800" y="935640"/>
            <a:ext cx="5504400" cy="4238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algn="ctr">
              <a:lnSpc>
                <a:spcPts val="1560"/>
              </a:lnSpc>
              <a:spcBef>
                <a:spcPts val="105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строительство и реконструкцию систем и (или) объектов коммунальной инфраструктуры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  <a:r>
              <a:rPr lang="ru-RU" sz="1400" b="0" strike="noStrike" spc="-46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-Туринское  сельское поселение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4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3720" y="2002680"/>
            <a:ext cx="1973160" cy="836280"/>
          </a:xfrm>
          <a:prstGeom prst="rect">
            <a:avLst/>
          </a:prstGeom>
          <a:ln w="0">
            <a:noFill/>
          </a:ln>
        </p:spPr>
      </p:pic>
      <p:sp>
        <p:nvSpPr>
          <p:cNvPr id="525" name="CustomShape 6"/>
          <p:cNvSpPr/>
          <p:nvPr/>
        </p:nvSpPr>
        <p:spPr>
          <a:xfrm>
            <a:off x="6971040" y="2266920"/>
            <a:ext cx="625296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1" dirty="0">
                <a:latin typeface="Arial" panose="020B0604020202020204"/>
              </a:rPr>
              <a:t>11,5</a:t>
            </a:r>
          </a:p>
        </p:txBody>
      </p:sp>
      <p:pic>
        <p:nvPicPr>
          <p:cNvPr id="526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320" y="1906560"/>
            <a:ext cx="6275520" cy="1028520"/>
          </a:xfrm>
          <a:prstGeom prst="rect">
            <a:avLst/>
          </a:prstGeom>
          <a:ln w="0">
            <a:noFill/>
          </a:ln>
        </p:spPr>
      </p:pic>
      <p:sp>
        <p:nvSpPr>
          <p:cNvPr id="527" name="CustomShape 7"/>
          <p:cNvSpPr/>
          <p:nvPr/>
        </p:nvSpPr>
        <p:spPr>
          <a:xfrm>
            <a:off x="586800" y="1916640"/>
            <a:ext cx="6023160" cy="7756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2700" indent="440690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Субсидия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организацию электро-, тепло-,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газо-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водоснабжение,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водоотведение,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снабжение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топливом,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4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том числе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4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09270" indent="440690">
              <a:lnSpc>
                <a:spcPts val="1330"/>
              </a:lnSpc>
              <a:tabLst>
                <a:tab pos="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своевременных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расчетов</a:t>
            </a:r>
            <a:r>
              <a:rPr lang="ru-RU" sz="1400" b="0" strike="noStrike" spc="3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4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топливно-энергетические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ресурсы</a:t>
            </a:r>
            <a:r>
              <a:rPr lang="ru-RU" sz="14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45160" indent="-538480">
              <a:lnSpc>
                <a:spcPts val="1450"/>
              </a:lnSpc>
              <a:spcBef>
                <a:spcPts val="125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обязательствам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органов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местного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самоуправления.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28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3720" y="3074040"/>
            <a:ext cx="1973160" cy="837720"/>
          </a:xfrm>
          <a:prstGeom prst="rect">
            <a:avLst/>
          </a:prstGeom>
          <a:ln w="0">
            <a:noFill/>
          </a:ln>
        </p:spPr>
      </p:pic>
      <p:sp>
        <p:nvSpPr>
          <p:cNvPr id="529" name="CustomShape 8"/>
          <p:cNvSpPr/>
          <p:nvPr/>
        </p:nvSpPr>
        <p:spPr>
          <a:xfrm>
            <a:off x="6971040" y="3339360"/>
            <a:ext cx="625296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84785" algn="l"/>
              </a:tabLst>
            </a:pPr>
            <a:r>
              <a:rPr lang="ru-RU" sz="1600" b="0" strike="noStrike" spc="-7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4,9</a:t>
            </a:r>
            <a:endParaRPr lang="ru-RU" sz="1600" b="0" strike="noStrike" spc="-1" dirty="0">
              <a:latin typeface="Arial" panose="020B0604020202020204"/>
            </a:endParaRPr>
          </a:p>
        </p:txBody>
      </p:sp>
      <p:pic>
        <p:nvPicPr>
          <p:cNvPr id="530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5760" y="2970360"/>
            <a:ext cx="6290640" cy="1045080"/>
          </a:xfrm>
          <a:prstGeom prst="rect">
            <a:avLst/>
          </a:prstGeom>
          <a:ln w="0">
            <a:noFill/>
          </a:ln>
        </p:spPr>
      </p:pic>
      <p:sp>
        <p:nvSpPr>
          <p:cNvPr id="531" name="CustomShape 9"/>
          <p:cNvSpPr/>
          <p:nvPr/>
        </p:nvSpPr>
        <p:spPr>
          <a:xfrm>
            <a:off x="574560" y="3265200"/>
            <a:ext cx="6052320" cy="2242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4280" rIns="0" bIns="0">
            <a:spAutoFit/>
          </a:bodyPr>
          <a:lstStyle/>
          <a:p>
            <a:pPr marL="1304925" indent="-1292225">
              <a:lnSpc>
                <a:spcPts val="1440"/>
              </a:lnSpc>
              <a:spcBef>
                <a:spcPts val="350"/>
              </a:spcBef>
              <a:tabLst>
                <a:tab pos="0" algn="l"/>
              </a:tabLst>
            </a:pPr>
            <a:r>
              <a:rPr lang="ru-RU" sz="1400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Благоустройство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3" name="CustomShape 10"/>
          <p:cNvSpPr/>
          <p:nvPr/>
        </p:nvSpPr>
        <p:spPr>
          <a:xfrm>
            <a:off x="5240880" y="4424580"/>
            <a:ext cx="3456000" cy="464936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" rIns="0" bIns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200" b="0" strike="noStrike" spc="-2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16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,4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sp>
        <p:nvSpPr>
          <p:cNvPr id="534" name="CustomShape 11"/>
          <p:cNvSpPr/>
          <p:nvPr/>
        </p:nvSpPr>
        <p:spPr>
          <a:xfrm>
            <a:off x="5240880" y="5556330"/>
            <a:ext cx="3456000" cy="466027"/>
          </a:xfrm>
          <a:prstGeom prst="rect">
            <a:avLst/>
          </a:prstGeom>
          <a:solidFill>
            <a:srgbClr val="585858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606425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16,4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</a:t>
            </a:r>
            <a:r>
              <a:rPr lang="ru-RU" sz="12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рублей</a:t>
            </a:r>
            <a:endParaRPr lang="ru-RU" sz="1200" b="0" strike="noStrike" spc="-1" dirty="0">
              <a:latin typeface="Arial" panose="020B0604020202020204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35392863"/>
              </p:ext>
            </p:extLst>
          </p:nvPr>
        </p:nvGraphicFramePr>
        <p:xfrm>
          <a:off x="988512" y="4146840"/>
          <a:ext cx="3549074" cy="240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3966120" y="318240"/>
            <a:ext cx="12117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539640" y="1628640"/>
            <a:ext cx="2303280" cy="1495867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0">
            <a:spAutoFit/>
          </a:bodyPr>
          <a:lstStyle/>
          <a:p>
            <a:pPr marL="584200" indent="-385445">
              <a:lnSpc>
                <a:spcPct val="100000"/>
              </a:lnSpc>
              <a:spcBef>
                <a:spcPts val="145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 детей в возрасте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 до 6 лет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получивших,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02590" indent="1905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дошкольную 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6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азо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вательн</a:t>
            </a:r>
            <a:r>
              <a:rPr lang="ru-RU" sz="16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ю  </a:t>
            </a: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услугу</a:t>
            </a:r>
            <a:r>
              <a:rPr lang="ru-RU" sz="1600" b="0" strike="noStrike" spc="2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150,3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3203640" y="1773360"/>
            <a:ext cx="2663640" cy="1215360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>
            <a:spAutoFit/>
          </a:bodyPr>
          <a:lstStyle/>
          <a:p>
            <a:pPr marL="314960" indent="1905" algn="ctr">
              <a:lnSpc>
                <a:spcPts val="1920"/>
              </a:lnSpc>
              <a:spcBef>
                <a:spcPts val="35"/>
              </a:spcBef>
              <a:tabLst>
                <a:tab pos="0" algn="l"/>
              </a:tabLst>
            </a:pPr>
            <a:r>
              <a:rPr lang="ru-RU" sz="16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Охват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организованным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горячим</a:t>
            </a:r>
            <a:r>
              <a:rPr lang="ru-RU" sz="16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питанием</a:t>
            </a:r>
            <a:r>
              <a:rPr lang="ru-RU" sz="1600" b="0" strike="noStrike" spc="29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97%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учащихся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6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905" indent="1905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8" name="CustomShape 4"/>
          <p:cNvSpPr/>
          <p:nvPr/>
        </p:nvSpPr>
        <p:spPr>
          <a:xfrm>
            <a:off x="6156360" y="2060640"/>
            <a:ext cx="2519280" cy="53097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160" rIns="0" bIns="0">
            <a:spAutoFit/>
          </a:bodyPr>
          <a:lstStyle/>
          <a:p>
            <a:pPr marL="946150" indent="-81534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6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учителей</a:t>
            </a:r>
            <a:r>
              <a:rPr lang="ru-RU" sz="1600" b="0" strike="noStrike" spc="38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1600" b="0" strike="noStrike" spc="-3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27,5%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39" name="CustomShape 5"/>
          <p:cNvSpPr/>
          <p:nvPr/>
        </p:nvSpPr>
        <p:spPr>
          <a:xfrm>
            <a:off x="539640" y="3573360"/>
            <a:ext cx="3960720" cy="799734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480" rIns="0" bIns="0">
            <a:spAutoFit/>
          </a:bodyPr>
          <a:lstStyle/>
          <a:p>
            <a:pPr marL="191135" algn="ctr">
              <a:lnSpc>
                <a:spcPct val="100000"/>
              </a:lnSpc>
              <a:spcBef>
                <a:spcPts val="47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Доля общеобразовательных учреждений, </a:t>
            </a:r>
            <a:r>
              <a:rPr lang="ru-RU" sz="1600" b="0" strike="noStrike" spc="-38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соответствующих</a:t>
            </a:r>
            <a:r>
              <a:rPr lang="ru-RU" sz="1600" b="0" strike="noStrike" spc="38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современным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требованиям</a:t>
            </a:r>
            <a:r>
              <a:rPr lang="ru-RU" sz="1600" b="0" strike="noStrike" spc="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обучения</a:t>
            </a:r>
            <a:r>
              <a:rPr lang="ru-RU" sz="1600" b="0" strike="noStrike" spc="2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83,3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%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540" name="CustomShape 6"/>
          <p:cNvSpPr/>
          <p:nvPr/>
        </p:nvSpPr>
        <p:spPr>
          <a:xfrm>
            <a:off x="618480" y="5185800"/>
            <a:ext cx="6732000" cy="12434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Всего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МР: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воспитанников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ДДУ 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590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школах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1 827,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153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дошкольники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выпускников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23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(11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.),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164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(9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6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них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закончивших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школу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отличием</a:t>
            </a:r>
            <a:r>
              <a:rPr lang="ru-RU" sz="16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13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), 0 человека (11кл)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41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720" y="3287880"/>
            <a:ext cx="3065040" cy="2298240"/>
          </a:xfrm>
          <a:prstGeom prst="rect">
            <a:avLst/>
          </a:prstGeom>
          <a:ln w="0">
            <a:noFill/>
          </a:ln>
        </p:spPr>
      </p:pic>
      <p:sp>
        <p:nvSpPr>
          <p:cNvPr id="542" name="CustomShape 7"/>
          <p:cNvSpPr/>
          <p:nvPr/>
        </p:nvSpPr>
        <p:spPr>
          <a:xfrm>
            <a:off x="3505320" y="685800"/>
            <a:ext cx="213336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2023 году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471" y="2478087"/>
            <a:ext cx="2738628" cy="618744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2843022" y="476250"/>
            <a:ext cx="345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sz="1800" b="1" spc="-3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sz="1800" b="1" spc="-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sz="1800" b="1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b="1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образование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880488" y="2539428"/>
            <a:ext cx="2138045" cy="3744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0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127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дошкольное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381000" y="2438400"/>
            <a:ext cx="4093210" cy="1270000"/>
            <a:chOff x="387604" y="2918396"/>
            <a:chExt cx="4093210" cy="1270000"/>
          </a:xfrm>
        </p:grpSpPr>
        <p:sp>
          <p:nvSpPr>
            <p:cNvPr id="8" name="object 6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395541" y="2926333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3617202"/>
              <a:ext cx="2662555" cy="571148"/>
            </a:xfrm>
            <a:prstGeom prst="rect">
              <a:avLst/>
            </a:prstGeom>
          </p:spPr>
        </p:pic>
      </p:grpSp>
      <p:sp>
        <p:nvSpPr>
          <p:cNvPr id="11" name="object 9"/>
          <p:cNvSpPr txBox="1"/>
          <p:nvPr/>
        </p:nvSpPr>
        <p:spPr>
          <a:xfrm>
            <a:off x="1880488" y="3179889"/>
            <a:ext cx="180467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10" dirty="0">
                <a:latin typeface="Times New Roman" panose="02020603050405020304"/>
                <a:cs typeface="Times New Roman" panose="02020603050405020304"/>
              </a:rPr>
              <a:t>379,1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млн.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3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общее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381000" y="3078607"/>
            <a:ext cx="4093210" cy="1270000"/>
            <a:chOff x="387604" y="3558603"/>
            <a:chExt cx="4093210" cy="1270000"/>
          </a:xfrm>
        </p:grpSpPr>
        <p:sp>
          <p:nvSpPr>
            <p:cNvPr id="13" name="object 11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13"/>
                  </a:lnTo>
                  <a:lnTo>
                    <a:pt x="7985" y="62150"/>
                  </a:lnTo>
                  <a:lnTo>
                    <a:pt x="0" y="101727"/>
                  </a:lnTo>
                  <a:lnTo>
                    <a:pt x="0" y="508127"/>
                  </a:lnTo>
                  <a:lnTo>
                    <a:pt x="7985" y="547703"/>
                  </a:lnTo>
                  <a:lnTo>
                    <a:pt x="29762" y="580040"/>
                  </a:lnTo>
                  <a:lnTo>
                    <a:pt x="62064" y="601853"/>
                  </a:lnTo>
                  <a:lnTo>
                    <a:pt x="101625" y="609854"/>
                  </a:lnTo>
                  <a:lnTo>
                    <a:pt x="1352867" y="609854"/>
                  </a:lnTo>
                  <a:lnTo>
                    <a:pt x="1392424" y="601852"/>
                  </a:lnTo>
                  <a:lnTo>
                    <a:pt x="1424717" y="580040"/>
                  </a:lnTo>
                  <a:lnTo>
                    <a:pt x="1446486" y="547703"/>
                  </a:lnTo>
                  <a:lnTo>
                    <a:pt x="1454467" y="508127"/>
                  </a:lnTo>
                  <a:lnTo>
                    <a:pt x="1454467" y="101727"/>
                  </a:lnTo>
                  <a:lnTo>
                    <a:pt x="1446486" y="62150"/>
                  </a:lnTo>
                  <a:lnTo>
                    <a:pt x="1424717" y="29813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395541" y="3566540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727"/>
                  </a:moveTo>
                  <a:lnTo>
                    <a:pt x="7985" y="62150"/>
                  </a:lnTo>
                  <a:lnTo>
                    <a:pt x="29762" y="29813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13"/>
                  </a:lnTo>
                  <a:lnTo>
                    <a:pt x="1446486" y="62150"/>
                  </a:lnTo>
                  <a:lnTo>
                    <a:pt x="1454467" y="101727"/>
                  </a:lnTo>
                  <a:lnTo>
                    <a:pt x="1454467" y="508127"/>
                  </a:lnTo>
                  <a:lnTo>
                    <a:pt x="1446486" y="547703"/>
                  </a:lnTo>
                  <a:lnTo>
                    <a:pt x="1424717" y="580040"/>
                  </a:lnTo>
                  <a:lnTo>
                    <a:pt x="1392424" y="601852"/>
                  </a:lnTo>
                  <a:lnTo>
                    <a:pt x="1352867" y="609854"/>
                  </a:lnTo>
                  <a:lnTo>
                    <a:pt x="101625" y="609854"/>
                  </a:lnTo>
                  <a:lnTo>
                    <a:pt x="62064" y="601853"/>
                  </a:lnTo>
                  <a:lnTo>
                    <a:pt x="29762" y="580040"/>
                  </a:lnTo>
                  <a:lnTo>
                    <a:pt x="7985" y="547703"/>
                  </a:lnTo>
                  <a:lnTo>
                    <a:pt x="0" y="508127"/>
                  </a:lnTo>
                  <a:lnTo>
                    <a:pt x="0" y="10172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257282"/>
              <a:ext cx="2662555" cy="571148"/>
            </a:xfrm>
            <a:prstGeom prst="rect">
              <a:avLst/>
            </a:prstGeom>
          </p:spPr>
        </p:pic>
      </p:grpSp>
      <p:sp>
        <p:nvSpPr>
          <p:cNvPr id="16" name="object 14"/>
          <p:cNvSpPr txBox="1"/>
          <p:nvPr/>
        </p:nvSpPr>
        <p:spPr>
          <a:xfrm>
            <a:off x="1880488" y="3820224"/>
            <a:ext cx="2383790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76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дополнительное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образование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7" name="object 15"/>
          <p:cNvGrpSpPr/>
          <p:nvPr/>
        </p:nvGrpSpPr>
        <p:grpSpPr>
          <a:xfrm>
            <a:off x="381000" y="3718941"/>
            <a:ext cx="4093210" cy="1270000"/>
            <a:chOff x="387604" y="4198937"/>
            <a:chExt cx="4093210" cy="1270000"/>
          </a:xfrm>
        </p:grpSpPr>
        <p:sp>
          <p:nvSpPr>
            <p:cNvPr id="18" name="object 16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6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6"/>
                  </a:lnTo>
                  <a:lnTo>
                    <a:pt x="1352867" y="609726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6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395541" y="4206875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6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6"/>
                  </a:lnTo>
                  <a:lnTo>
                    <a:pt x="101625" y="609726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6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4897362"/>
              <a:ext cx="2662555" cy="571148"/>
            </a:xfrm>
            <a:prstGeom prst="rect">
              <a:avLst/>
            </a:prstGeom>
          </p:spPr>
        </p:pic>
      </p:grpSp>
      <p:sp>
        <p:nvSpPr>
          <p:cNvPr id="21" name="object 19"/>
          <p:cNvSpPr txBox="1"/>
          <p:nvPr/>
        </p:nvSpPr>
        <p:spPr>
          <a:xfrm>
            <a:off x="1880488" y="4460557"/>
            <a:ext cx="207962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300" spc="-20" dirty="0">
                <a:latin typeface="Times New Roman" panose="02020603050405020304"/>
                <a:cs typeface="Times New Roman" panose="02020603050405020304"/>
              </a:rPr>
              <a:t>10,0</a:t>
            </a:r>
            <a:r>
              <a:rPr sz="1300" spc="-10" dirty="0" err="1">
                <a:latin typeface="Times New Roman" panose="02020603050405020304"/>
                <a:cs typeface="Times New Roman" panose="02020603050405020304"/>
              </a:rPr>
              <a:t>млн.руб</a:t>
            </a:r>
            <a:r>
              <a:rPr sz="13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300" spc="-20" dirty="0">
                <a:latin typeface="Times New Roman" panose="02020603050405020304"/>
                <a:cs typeface="Times New Roman" panose="02020603050405020304"/>
              </a:rPr>
              <a:t>молодежная политика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object 20"/>
          <p:cNvGrpSpPr/>
          <p:nvPr/>
        </p:nvGrpSpPr>
        <p:grpSpPr>
          <a:xfrm>
            <a:off x="381000" y="4359148"/>
            <a:ext cx="4093210" cy="1270000"/>
            <a:chOff x="387604" y="4839144"/>
            <a:chExt cx="4093210" cy="1270000"/>
          </a:xfrm>
        </p:grpSpPr>
        <p:sp>
          <p:nvSpPr>
            <p:cNvPr id="23" name="object 21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7981"/>
                  </a:lnTo>
                  <a:lnTo>
                    <a:pt x="29762" y="29749"/>
                  </a:lnTo>
                  <a:lnTo>
                    <a:pt x="7985" y="62043"/>
                  </a:lnTo>
                  <a:lnTo>
                    <a:pt x="0" y="101600"/>
                  </a:lnTo>
                  <a:lnTo>
                    <a:pt x="0" y="508127"/>
                  </a:lnTo>
                  <a:lnTo>
                    <a:pt x="7985" y="547683"/>
                  </a:lnTo>
                  <a:lnTo>
                    <a:pt x="29762" y="579977"/>
                  </a:lnTo>
                  <a:lnTo>
                    <a:pt x="62064" y="601745"/>
                  </a:lnTo>
                  <a:lnTo>
                    <a:pt x="101625" y="609727"/>
                  </a:lnTo>
                  <a:lnTo>
                    <a:pt x="1352867" y="609727"/>
                  </a:lnTo>
                  <a:lnTo>
                    <a:pt x="1392424" y="601745"/>
                  </a:lnTo>
                  <a:lnTo>
                    <a:pt x="1424717" y="579977"/>
                  </a:lnTo>
                  <a:lnTo>
                    <a:pt x="1446486" y="547683"/>
                  </a:lnTo>
                  <a:lnTo>
                    <a:pt x="1454467" y="508127"/>
                  </a:lnTo>
                  <a:lnTo>
                    <a:pt x="1454467" y="101600"/>
                  </a:lnTo>
                  <a:lnTo>
                    <a:pt x="1446486" y="62043"/>
                  </a:lnTo>
                  <a:lnTo>
                    <a:pt x="1424717" y="29749"/>
                  </a:lnTo>
                  <a:lnTo>
                    <a:pt x="1392424" y="7981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95541" y="4847082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00"/>
                  </a:moveTo>
                  <a:lnTo>
                    <a:pt x="7985" y="62043"/>
                  </a:lnTo>
                  <a:lnTo>
                    <a:pt x="29762" y="29749"/>
                  </a:lnTo>
                  <a:lnTo>
                    <a:pt x="62064" y="7981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7981"/>
                  </a:lnTo>
                  <a:lnTo>
                    <a:pt x="1424717" y="29749"/>
                  </a:lnTo>
                  <a:lnTo>
                    <a:pt x="1446486" y="62043"/>
                  </a:lnTo>
                  <a:lnTo>
                    <a:pt x="1454467" y="101600"/>
                  </a:lnTo>
                  <a:lnTo>
                    <a:pt x="1454467" y="508127"/>
                  </a:lnTo>
                  <a:lnTo>
                    <a:pt x="1446486" y="547683"/>
                  </a:lnTo>
                  <a:lnTo>
                    <a:pt x="1424717" y="579977"/>
                  </a:lnTo>
                  <a:lnTo>
                    <a:pt x="1392424" y="601745"/>
                  </a:lnTo>
                  <a:lnTo>
                    <a:pt x="1352867" y="609727"/>
                  </a:lnTo>
                  <a:lnTo>
                    <a:pt x="101625" y="609727"/>
                  </a:lnTo>
                  <a:lnTo>
                    <a:pt x="62064" y="601745"/>
                  </a:lnTo>
                  <a:lnTo>
                    <a:pt x="29762" y="579977"/>
                  </a:lnTo>
                  <a:lnTo>
                    <a:pt x="7985" y="547683"/>
                  </a:lnTo>
                  <a:lnTo>
                    <a:pt x="0" y="508127"/>
                  </a:lnTo>
                  <a:lnTo>
                    <a:pt x="0" y="1016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7639" y="5537442"/>
              <a:ext cx="2662555" cy="571148"/>
            </a:xfrm>
            <a:prstGeom prst="rect">
              <a:avLst/>
            </a:prstGeom>
          </p:spPr>
        </p:pic>
      </p:grpSp>
      <p:sp>
        <p:nvSpPr>
          <p:cNvPr id="26" name="object 24"/>
          <p:cNvSpPr txBox="1"/>
          <p:nvPr/>
        </p:nvSpPr>
        <p:spPr>
          <a:xfrm>
            <a:off x="1880488" y="5100993"/>
            <a:ext cx="235775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6,8</a:t>
            </a:r>
            <a:r>
              <a:rPr sz="13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млн.руб.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5" dirty="0">
                <a:latin typeface="Times New Roman" panose="02020603050405020304"/>
                <a:cs typeface="Times New Roman" panose="02020603050405020304"/>
              </a:rPr>
              <a:t>другие</a:t>
            </a:r>
            <a:r>
              <a:rPr sz="13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вопросы </a:t>
            </a:r>
            <a:r>
              <a:rPr sz="13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(ИМЦ,</a:t>
            </a:r>
            <a:r>
              <a:rPr sz="13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10" dirty="0">
                <a:latin typeface="Times New Roman" panose="02020603050405020304"/>
                <a:cs typeface="Times New Roman" panose="02020603050405020304"/>
              </a:rPr>
              <a:t>ЦБОУ,</a:t>
            </a:r>
            <a:r>
              <a:rPr sz="13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00" spc="-5" dirty="0">
                <a:latin typeface="Times New Roman" panose="02020603050405020304"/>
                <a:cs typeface="Times New Roman" panose="02020603050405020304"/>
              </a:rPr>
              <a:t>аппарат)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7" name="object 25"/>
          <p:cNvGrpSpPr/>
          <p:nvPr/>
        </p:nvGrpSpPr>
        <p:grpSpPr>
          <a:xfrm>
            <a:off x="381000" y="4999355"/>
            <a:ext cx="1470660" cy="626110"/>
            <a:chOff x="387604" y="5479351"/>
            <a:chExt cx="1470660" cy="626110"/>
          </a:xfrm>
        </p:grpSpPr>
        <p:sp>
          <p:nvSpPr>
            <p:cNvPr id="28" name="object 26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05"/>
                  </a:lnTo>
                  <a:lnTo>
                    <a:pt x="7985" y="62123"/>
                  </a:lnTo>
                  <a:lnTo>
                    <a:pt x="0" y="101663"/>
                  </a:lnTo>
                  <a:lnTo>
                    <a:pt x="0" y="508165"/>
                  </a:lnTo>
                  <a:lnTo>
                    <a:pt x="7985" y="547725"/>
                  </a:lnTo>
                  <a:lnTo>
                    <a:pt x="29762" y="580028"/>
                  </a:lnTo>
                  <a:lnTo>
                    <a:pt x="62064" y="601805"/>
                  </a:lnTo>
                  <a:lnTo>
                    <a:pt x="101625" y="609790"/>
                  </a:lnTo>
                  <a:lnTo>
                    <a:pt x="1352867" y="609790"/>
                  </a:lnTo>
                  <a:lnTo>
                    <a:pt x="1392424" y="601805"/>
                  </a:lnTo>
                  <a:lnTo>
                    <a:pt x="1424717" y="580028"/>
                  </a:lnTo>
                  <a:lnTo>
                    <a:pt x="1446486" y="547725"/>
                  </a:lnTo>
                  <a:lnTo>
                    <a:pt x="1454467" y="508165"/>
                  </a:lnTo>
                  <a:lnTo>
                    <a:pt x="1454467" y="101663"/>
                  </a:lnTo>
                  <a:lnTo>
                    <a:pt x="1446486" y="62123"/>
                  </a:lnTo>
                  <a:lnTo>
                    <a:pt x="1424717" y="29805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63"/>
                  </a:moveTo>
                  <a:lnTo>
                    <a:pt x="7985" y="62123"/>
                  </a:lnTo>
                  <a:lnTo>
                    <a:pt x="29762" y="29805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05"/>
                  </a:lnTo>
                  <a:lnTo>
                    <a:pt x="1446486" y="62123"/>
                  </a:lnTo>
                  <a:lnTo>
                    <a:pt x="1454467" y="101663"/>
                  </a:lnTo>
                  <a:lnTo>
                    <a:pt x="1454467" y="508165"/>
                  </a:lnTo>
                  <a:lnTo>
                    <a:pt x="1446486" y="547725"/>
                  </a:lnTo>
                  <a:lnTo>
                    <a:pt x="1424717" y="580028"/>
                  </a:lnTo>
                  <a:lnTo>
                    <a:pt x="1392424" y="601805"/>
                  </a:lnTo>
                  <a:lnTo>
                    <a:pt x="1352867" y="609790"/>
                  </a:lnTo>
                  <a:lnTo>
                    <a:pt x="101625" y="609790"/>
                  </a:lnTo>
                  <a:lnTo>
                    <a:pt x="62064" y="601805"/>
                  </a:lnTo>
                  <a:lnTo>
                    <a:pt x="29762" y="580028"/>
                  </a:lnTo>
                  <a:lnTo>
                    <a:pt x="7985" y="547725"/>
                  </a:lnTo>
                  <a:lnTo>
                    <a:pt x="0" y="508165"/>
                  </a:lnTo>
                  <a:lnTo>
                    <a:pt x="0" y="1016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8"/>
          <p:cNvSpPr txBox="1"/>
          <p:nvPr/>
        </p:nvSpPr>
        <p:spPr>
          <a:xfrm>
            <a:off x="576884" y="2302421"/>
            <a:ext cx="1212482" cy="324447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12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395287" y="1484312"/>
            <a:ext cx="4040504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  <a:tabLst>
                <a:tab pos="363855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</a:t>
            </a:r>
            <a:r>
              <a:rPr sz="18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(план)</a:t>
            </a:r>
            <a:r>
              <a:rPr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spc="-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646,3</a:t>
            </a:r>
            <a:r>
              <a:rPr sz="18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4716526" y="1484312"/>
            <a:ext cx="4041775" cy="315471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  <a:tabLst>
                <a:tab pos="364490" algn="l"/>
              </a:tabLst>
            </a:pPr>
            <a:r>
              <a:rPr sz="1800" dirty="0">
                <a:solidFill>
                  <a:srgbClr val="4F81B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	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</a:t>
            </a:r>
            <a:r>
              <a:rPr sz="1800" spc="-2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(факт)</a:t>
            </a:r>
            <a:r>
              <a:rPr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spc="-1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627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</a:t>
            </a:r>
            <a:r>
              <a:rPr sz="1800" spc="-2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млн.</a:t>
            </a:r>
            <a:r>
              <a:rPr sz="1800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800" spc="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endParaRPr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3" name="object 31"/>
          <p:cNvSpPr txBox="1"/>
          <p:nvPr/>
        </p:nvSpPr>
        <p:spPr>
          <a:xfrm>
            <a:off x="4796154" y="2734436"/>
            <a:ext cx="2980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Symbol" panose="05050102010706020507"/>
              <a:buChar char=""/>
              <a:tabLst>
                <a:tab pos="285115" algn="l"/>
                <a:tab pos="285750" algn="l"/>
              </a:tabLst>
            </a:pPr>
            <a:r>
              <a:rPr sz="1800" spc="-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Основные</a:t>
            </a:r>
            <a:r>
              <a:rPr sz="1800" spc="-4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статьи</a:t>
            </a:r>
            <a:r>
              <a:rPr sz="1800" spc="-4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расходов: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object 32"/>
          <p:cNvGrpSpPr/>
          <p:nvPr/>
        </p:nvGrpSpPr>
        <p:grpSpPr>
          <a:xfrm>
            <a:off x="6159817" y="3407854"/>
            <a:ext cx="2597150" cy="1061720"/>
            <a:chOff x="6159817" y="3407854"/>
            <a:chExt cx="2597150" cy="1061720"/>
          </a:xfrm>
        </p:grpSpPr>
        <p:sp>
          <p:nvSpPr>
            <p:cNvPr id="35" name="object 33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406396" y="0"/>
                  </a:moveTo>
                  <a:lnTo>
                    <a:pt x="0" y="0"/>
                  </a:lnTo>
                  <a:lnTo>
                    <a:pt x="0" y="1045845"/>
                  </a:lnTo>
                  <a:lnTo>
                    <a:pt x="2406396" y="1045845"/>
                  </a:lnTo>
                  <a:lnTo>
                    <a:pt x="2452738" y="1039613"/>
                  </a:lnTo>
                  <a:lnTo>
                    <a:pt x="2494388" y="1022030"/>
                  </a:lnTo>
                  <a:lnTo>
                    <a:pt x="2529681" y="994759"/>
                  </a:lnTo>
                  <a:lnTo>
                    <a:pt x="2556952" y="959466"/>
                  </a:lnTo>
                  <a:lnTo>
                    <a:pt x="2574535" y="917816"/>
                  </a:lnTo>
                  <a:lnTo>
                    <a:pt x="2580767" y="871474"/>
                  </a:lnTo>
                  <a:lnTo>
                    <a:pt x="2580767" y="174244"/>
                  </a:lnTo>
                  <a:lnTo>
                    <a:pt x="2574535" y="127911"/>
                  </a:lnTo>
                  <a:lnTo>
                    <a:pt x="2556952" y="86284"/>
                  </a:lnTo>
                  <a:lnTo>
                    <a:pt x="2529681" y="51022"/>
                  </a:lnTo>
                  <a:lnTo>
                    <a:pt x="2494388" y="23781"/>
                  </a:lnTo>
                  <a:lnTo>
                    <a:pt x="2452738" y="622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6167754" y="3415791"/>
              <a:ext cx="2581275" cy="1045844"/>
            </a:xfrm>
            <a:custGeom>
              <a:avLst/>
              <a:gdLst/>
              <a:ahLst/>
              <a:cxnLst/>
              <a:rect l="l" t="t" r="r" b="b"/>
              <a:pathLst>
                <a:path w="2581275" h="1045845">
                  <a:moveTo>
                    <a:pt x="2580767" y="174244"/>
                  </a:moveTo>
                  <a:lnTo>
                    <a:pt x="2580767" y="871474"/>
                  </a:lnTo>
                  <a:lnTo>
                    <a:pt x="2574535" y="917816"/>
                  </a:lnTo>
                  <a:lnTo>
                    <a:pt x="2556952" y="959466"/>
                  </a:lnTo>
                  <a:lnTo>
                    <a:pt x="2529681" y="994759"/>
                  </a:lnTo>
                  <a:lnTo>
                    <a:pt x="2494388" y="1022030"/>
                  </a:lnTo>
                  <a:lnTo>
                    <a:pt x="2452738" y="1039613"/>
                  </a:lnTo>
                  <a:lnTo>
                    <a:pt x="2406396" y="1045845"/>
                  </a:lnTo>
                  <a:lnTo>
                    <a:pt x="0" y="1045845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21"/>
                  </a:lnTo>
                  <a:lnTo>
                    <a:pt x="2494388" y="23781"/>
                  </a:lnTo>
                  <a:lnTo>
                    <a:pt x="2529681" y="51022"/>
                  </a:lnTo>
                  <a:lnTo>
                    <a:pt x="2556952" y="86284"/>
                  </a:lnTo>
                  <a:lnTo>
                    <a:pt x="2574535" y="127911"/>
                  </a:lnTo>
                  <a:lnTo>
                    <a:pt x="2580767" y="174244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5"/>
          <p:cNvSpPr txBox="1"/>
          <p:nvPr/>
        </p:nvSpPr>
        <p:spPr>
          <a:xfrm>
            <a:off x="6224778" y="3530854"/>
            <a:ext cx="1837689" cy="78354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10"/>
              </a:spcBef>
              <a:buChar char="•"/>
              <a:tabLst>
                <a:tab pos="185420" algn="l"/>
              </a:tabLst>
            </a:pPr>
            <a:r>
              <a:rPr lang="ru-RU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58,1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800" spc="-4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зарплата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</a:t>
            </a:r>
          </a:p>
          <a:p>
            <a:pPr marL="184785">
              <a:lnSpc>
                <a:spcPts val="1850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начислениями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8" name="object 36"/>
          <p:cNvGrpSpPr/>
          <p:nvPr/>
        </p:nvGrpSpPr>
        <p:grpSpPr>
          <a:xfrm>
            <a:off x="4708080" y="3277044"/>
            <a:ext cx="1468120" cy="1323340"/>
            <a:chOff x="4708080" y="3277044"/>
            <a:chExt cx="1468120" cy="1323340"/>
          </a:xfrm>
        </p:grpSpPr>
        <p:sp>
          <p:nvSpPr>
            <p:cNvPr id="39" name="object 37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5"/>
                  </a:lnTo>
                  <a:lnTo>
                    <a:pt x="5753" y="1139386"/>
                  </a:lnTo>
                  <a:lnTo>
                    <a:pt x="22144" y="1185262"/>
                  </a:lnTo>
                  <a:lnTo>
                    <a:pt x="47866" y="1225726"/>
                  </a:lnTo>
                  <a:lnTo>
                    <a:pt x="81611" y="1259471"/>
                  </a:lnTo>
                  <a:lnTo>
                    <a:pt x="122075" y="1285193"/>
                  </a:lnTo>
                  <a:lnTo>
                    <a:pt x="167951" y="1301584"/>
                  </a:lnTo>
                  <a:lnTo>
                    <a:pt x="217932" y="1307337"/>
                  </a:lnTo>
                  <a:lnTo>
                    <a:pt x="1233805" y="1307337"/>
                  </a:lnTo>
                  <a:lnTo>
                    <a:pt x="1283745" y="1301584"/>
                  </a:lnTo>
                  <a:lnTo>
                    <a:pt x="1329605" y="1285193"/>
                  </a:lnTo>
                  <a:lnTo>
                    <a:pt x="1370071" y="1259471"/>
                  </a:lnTo>
                  <a:lnTo>
                    <a:pt x="1403830" y="1225726"/>
                  </a:lnTo>
                  <a:lnTo>
                    <a:pt x="1429570" y="1185262"/>
                  </a:lnTo>
                  <a:lnTo>
                    <a:pt x="1445976" y="1139386"/>
                  </a:lnTo>
                  <a:lnTo>
                    <a:pt x="1451737" y="1089405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4716017" y="3284982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5"/>
                  </a:lnTo>
                  <a:lnTo>
                    <a:pt x="1445976" y="1139386"/>
                  </a:lnTo>
                  <a:lnTo>
                    <a:pt x="1429570" y="1185262"/>
                  </a:lnTo>
                  <a:lnTo>
                    <a:pt x="1403830" y="1225726"/>
                  </a:lnTo>
                  <a:lnTo>
                    <a:pt x="1370071" y="1259471"/>
                  </a:lnTo>
                  <a:lnTo>
                    <a:pt x="1329605" y="1285193"/>
                  </a:lnTo>
                  <a:lnTo>
                    <a:pt x="1283745" y="1301584"/>
                  </a:lnTo>
                  <a:lnTo>
                    <a:pt x="1233805" y="1307337"/>
                  </a:lnTo>
                  <a:lnTo>
                    <a:pt x="217932" y="1307337"/>
                  </a:lnTo>
                  <a:lnTo>
                    <a:pt x="167951" y="1301584"/>
                  </a:lnTo>
                  <a:lnTo>
                    <a:pt x="122075" y="1285193"/>
                  </a:lnTo>
                  <a:lnTo>
                    <a:pt x="81611" y="1259471"/>
                  </a:lnTo>
                  <a:lnTo>
                    <a:pt x="47866" y="1225726"/>
                  </a:lnTo>
                  <a:lnTo>
                    <a:pt x="22144" y="1185262"/>
                  </a:lnTo>
                  <a:lnTo>
                    <a:pt x="5753" y="1139386"/>
                  </a:lnTo>
                  <a:lnTo>
                    <a:pt x="0" y="1089405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9"/>
          <p:cNvSpPr txBox="1"/>
          <p:nvPr/>
        </p:nvSpPr>
        <p:spPr>
          <a:xfrm>
            <a:off x="4903723" y="3641852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73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2" name="object 40"/>
          <p:cNvGrpSpPr/>
          <p:nvPr/>
        </p:nvGrpSpPr>
        <p:grpSpPr>
          <a:xfrm>
            <a:off x="6159817" y="4780470"/>
            <a:ext cx="2597150" cy="1062355"/>
            <a:chOff x="6159817" y="4780470"/>
            <a:chExt cx="2597150" cy="1062355"/>
          </a:xfrm>
        </p:grpSpPr>
        <p:sp>
          <p:nvSpPr>
            <p:cNvPr id="43" name="object 41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406396" y="0"/>
                  </a:moveTo>
                  <a:lnTo>
                    <a:pt x="0" y="0"/>
                  </a:lnTo>
                  <a:lnTo>
                    <a:pt x="0" y="1045883"/>
                  </a:lnTo>
                  <a:lnTo>
                    <a:pt x="2406396" y="1045883"/>
                  </a:lnTo>
                  <a:lnTo>
                    <a:pt x="2452738" y="1039656"/>
                  </a:lnTo>
                  <a:lnTo>
                    <a:pt x="2494388" y="1022084"/>
                  </a:lnTo>
                  <a:lnTo>
                    <a:pt x="2529681" y="994827"/>
                  </a:lnTo>
                  <a:lnTo>
                    <a:pt x="2556952" y="959547"/>
                  </a:lnTo>
                  <a:lnTo>
                    <a:pt x="2574535" y="917905"/>
                  </a:lnTo>
                  <a:lnTo>
                    <a:pt x="2580767" y="871562"/>
                  </a:lnTo>
                  <a:lnTo>
                    <a:pt x="2580767" y="174371"/>
                  </a:lnTo>
                  <a:lnTo>
                    <a:pt x="2574535" y="128028"/>
                  </a:lnTo>
                  <a:lnTo>
                    <a:pt x="2556952" y="86378"/>
                  </a:lnTo>
                  <a:lnTo>
                    <a:pt x="2529681" y="51085"/>
                  </a:lnTo>
                  <a:lnTo>
                    <a:pt x="2494388" y="23814"/>
                  </a:lnTo>
                  <a:lnTo>
                    <a:pt x="2452738" y="6231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6167754" y="4788408"/>
              <a:ext cx="2581275" cy="1046480"/>
            </a:xfrm>
            <a:custGeom>
              <a:avLst/>
              <a:gdLst/>
              <a:ahLst/>
              <a:cxnLst/>
              <a:rect l="l" t="t" r="r" b="b"/>
              <a:pathLst>
                <a:path w="2581275" h="1046479">
                  <a:moveTo>
                    <a:pt x="2580767" y="174371"/>
                  </a:moveTo>
                  <a:lnTo>
                    <a:pt x="2580767" y="871562"/>
                  </a:lnTo>
                  <a:lnTo>
                    <a:pt x="2574535" y="917905"/>
                  </a:lnTo>
                  <a:lnTo>
                    <a:pt x="2556952" y="959547"/>
                  </a:lnTo>
                  <a:lnTo>
                    <a:pt x="2529681" y="994827"/>
                  </a:lnTo>
                  <a:lnTo>
                    <a:pt x="2494388" y="1022084"/>
                  </a:lnTo>
                  <a:lnTo>
                    <a:pt x="2452738" y="1039656"/>
                  </a:lnTo>
                  <a:lnTo>
                    <a:pt x="2406396" y="1045883"/>
                  </a:lnTo>
                  <a:lnTo>
                    <a:pt x="0" y="1045883"/>
                  </a:lnTo>
                  <a:lnTo>
                    <a:pt x="0" y="0"/>
                  </a:lnTo>
                  <a:lnTo>
                    <a:pt x="2406396" y="0"/>
                  </a:lnTo>
                  <a:lnTo>
                    <a:pt x="2452738" y="6231"/>
                  </a:lnTo>
                  <a:lnTo>
                    <a:pt x="2494388" y="23814"/>
                  </a:lnTo>
                  <a:lnTo>
                    <a:pt x="2529681" y="51085"/>
                  </a:lnTo>
                  <a:lnTo>
                    <a:pt x="2556952" y="86378"/>
                  </a:lnTo>
                  <a:lnTo>
                    <a:pt x="2574535" y="128028"/>
                  </a:lnTo>
                  <a:lnTo>
                    <a:pt x="2580767" y="174371"/>
                  </a:lnTo>
                  <a:close/>
                </a:path>
              </a:pathLst>
            </a:custGeom>
            <a:ln w="15875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3"/>
          <p:cNvSpPr txBox="1"/>
          <p:nvPr/>
        </p:nvSpPr>
        <p:spPr>
          <a:xfrm>
            <a:off x="6224778" y="4903723"/>
            <a:ext cx="239776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1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lang="ru-RU" sz="1800" spc="-35" dirty="0">
                <a:latin typeface="Times New Roman" panose="02020603050405020304"/>
                <a:cs typeface="Times New Roman" panose="02020603050405020304"/>
              </a:rPr>
              <a:t>255,1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млн.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руб.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–</a:t>
            </a:r>
          </a:p>
          <a:p>
            <a:pPr marL="184785">
              <a:lnSpc>
                <a:spcPts val="186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субсидии</a:t>
            </a:r>
            <a:r>
              <a:rPr sz="1800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автономным</a:t>
            </a:r>
          </a:p>
          <a:p>
            <a:pPr marL="184785">
              <a:lnSpc>
                <a:spcPts val="2010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учреждениям</a:t>
            </a:r>
          </a:p>
        </p:txBody>
      </p:sp>
      <p:grpSp>
        <p:nvGrpSpPr>
          <p:cNvPr id="46" name="object 44"/>
          <p:cNvGrpSpPr/>
          <p:nvPr/>
        </p:nvGrpSpPr>
        <p:grpSpPr>
          <a:xfrm>
            <a:off x="4708080" y="4649787"/>
            <a:ext cx="1468120" cy="1323340"/>
            <a:chOff x="4708080" y="4649787"/>
            <a:chExt cx="1468120" cy="1323340"/>
          </a:xfrm>
        </p:grpSpPr>
        <p:sp>
          <p:nvSpPr>
            <p:cNvPr id="47" name="object 45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1233805" y="0"/>
                  </a:moveTo>
                  <a:lnTo>
                    <a:pt x="217932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406"/>
                  </a:lnTo>
                  <a:lnTo>
                    <a:pt x="5753" y="1139364"/>
                  </a:lnTo>
                  <a:lnTo>
                    <a:pt x="22144" y="1185227"/>
                  </a:lnTo>
                  <a:lnTo>
                    <a:pt x="47866" y="1225684"/>
                  </a:lnTo>
                  <a:lnTo>
                    <a:pt x="81611" y="1259428"/>
                  </a:lnTo>
                  <a:lnTo>
                    <a:pt x="122075" y="1285151"/>
                  </a:lnTo>
                  <a:lnTo>
                    <a:pt x="167951" y="1301544"/>
                  </a:lnTo>
                  <a:lnTo>
                    <a:pt x="217932" y="1307299"/>
                  </a:lnTo>
                  <a:lnTo>
                    <a:pt x="1233805" y="1307299"/>
                  </a:lnTo>
                  <a:lnTo>
                    <a:pt x="1283745" y="1301544"/>
                  </a:lnTo>
                  <a:lnTo>
                    <a:pt x="1329605" y="1285151"/>
                  </a:lnTo>
                  <a:lnTo>
                    <a:pt x="1370071" y="1259428"/>
                  </a:lnTo>
                  <a:lnTo>
                    <a:pt x="1403830" y="1225684"/>
                  </a:lnTo>
                  <a:lnTo>
                    <a:pt x="1429570" y="1185227"/>
                  </a:lnTo>
                  <a:lnTo>
                    <a:pt x="1445976" y="1139364"/>
                  </a:lnTo>
                  <a:lnTo>
                    <a:pt x="1451737" y="1089406"/>
                  </a:lnTo>
                  <a:lnTo>
                    <a:pt x="1451737" y="217931"/>
                  </a:lnTo>
                  <a:lnTo>
                    <a:pt x="1445976" y="167951"/>
                  </a:lnTo>
                  <a:lnTo>
                    <a:pt x="1429570" y="122075"/>
                  </a:lnTo>
                  <a:lnTo>
                    <a:pt x="1403830" y="81611"/>
                  </a:lnTo>
                  <a:lnTo>
                    <a:pt x="1370071" y="47866"/>
                  </a:lnTo>
                  <a:lnTo>
                    <a:pt x="1329605" y="22144"/>
                  </a:lnTo>
                  <a:lnTo>
                    <a:pt x="1283745" y="5753"/>
                  </a:lnTo>
                  <a:lnTo>
                    <a:pt x="12338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4716017" y="4657725"/>
              <a:ext cx="1452245" cy="1307465"/>
            </a:xfrm>
            <a:custGeom>
              <a:avLst/>
              <a:gdLst/>
              <a:ahLst/>
              <a:cxnLst/>
              <a:rect l="l" t="t" r="r" b="b"/>
              <a:pathLst>
                <a:path w="1452245" h="1307464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2" y="0"/>
                  </a:lnTo>
                  <a:lnTo>
                    <a:pt x="1233805" y="0"/>
                  </a:lnTo>
                  <a:lnTo>
                    <a:pt x="1283745" y="5753"/>
                  </a:lnTo>
                  <a:lnTo>
                    <a:pt x="1329605" y="22144"/>
                  </a:lnTo>
                  <a:lnTo>
                    <a:pt x="1370071" y="47866"/>
                  </a:lnTo>
                  <a:lnTo>
                    <a:pt x="1403830" y="81611"/>
                  </a:lnTo>
                  <a:lnTo>
                    <a:pt x="1429570" y="122075"/>
                  </a:lnTo>
                  <a:lnTo>
                    <a:pt x="1445976" y="167951"/>
                  </a:lnTo>
                  <a:lnTo>
                    <a:pt x="1451737" y="217931"/>
                  </a:lnTo>
                  <a:lnTo>
                    <a:pt x="1451737" y="1089406"/>
                  </a:lnTo>
                  <a:lnTo>
                    <a:pt x="1445976" y="1139364"/>
                  </a:lnTo>
                  <a:lnTo>
                    <a:pt x="1429570" y="1185227"/>
                  </a:lnTo>
                  <a:lnTo>
                    <a:pt x="1403830" y="1225684"/>
                  </a:lnTo>
                  <a:lnTo>
                    <a:pt x="1370071" y="1259428"/>
                  </a:lnTo>
                  <a:lnTo>
                    <a:pt x="1329605" y="1285151"/>
                  </a:lnTo>
                  <a:lnTo>
                    <a:pt x="1283745" y="1301544"/>
                  </a:lnTo>
                  <a:lnTo>
                    <a:pt x="1233805" y="1307299"/>
                  </a:lnTo>
                  <a:lnTo>
                    <a:pt x="217932" y="1307299"/>
                  </a:lnTo>
                  <a:lnTo>
                    <a:pt x="167951" y="1301544"/>
                  </a:lnTo>
                  <a:lnTo>
                    <a:pt x="122075" y="1285151"/>
                  </a:lnTo>
                  <a:lnTo>
                    <a:pt x="81611" y="1259428"/>
                  </a:lnTo>
                  <a:lnTo>
                    <a:pt x="47866" y="1225684"/>
                  </a:lnTo>
                  <a:lnTo>
                    <a:pt x="22144" y="1185227"/>
                  </a:lnTo>
                  <a:lnTo>
                    <a:pt x="5753" y="1139364"/>
                  </a:lnTo>
                  <a:lnTo>
                    <a:pt x="0" y="1089406"/>
                  </a:lnTo>
                  <a:lnTo>
                    <a:pt x="0" y="21793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7"/>
          <p:cNvSpPr txBox="1"/>
          <p:nvPr/>
        </p:nvSpPr>
        <p:spPr>
          <a:xfrm>
            <a:off x="4903723" y="5014976"/>
            <a:ext cx="107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40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0" name="object 25"/>
          <p:cNvGrpSpPr/>
          <p:nvPr/>
        </p:nvGrpSpPr>
        <p:grpSpPr>
          <a:xfrm>
            <a:off x="381000" y="5715000"/>
            <a:ext cx="1470660" cy="626110"/>
            <a:chOff x="387604" y="5479351"/>
            <a:chExt cx="1470660" cy="626110"/>
          </a:xfrm>
        </p:grpSpPr>
        <p:sp>
          <p:nvSpPr>
            <p:cNvPr id="51" name="object 26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1352867" y="0"/>
                  </a:moveTo>
                  <a:lnTo>
                    <a:pt x="101625" y="0"/>
                  </a:lnTo>
                  <a:lnTo>
                    <a:pt x="62064" y="8000"/>
                  </a:lnTo>
                  <a:lnTo>
                    <a:pt x="29762" y="29805"/>
                  </a:lnTo>
                  <a:lnTo>
                    <a:pt x="7985" y="62123"/>
                  </a:lnTo>
                  <a:lnTo>
                    <a:pt x="0" y="101663"/>
                  </a:lnTo>
                  <a:lnTo>
                    <a:pt x="0" y="508165"/>
                  </a:lnTo>
                  <a:lnTo>
                    <a:pt x="7985" y="547725"/>
                  </a:lnTo>
                  <a:lnTo>
                    <a:pt x="29762" y="580028"/>
                  </a:lnTo>
                  <a:lnTo>
                    <a:pt x="62064" y="601805"/>
                  </a:lnTo>
                  <a:lnTo>
                    <a:pt x="101625" y="609790"/>
                  </a:lnTo>
                  <a:lnTo>
                    <a:pt x="1352867" y="609790"/>
                  </a:lnTo>
                  <a:lnTo>
                    <a:pt x="1392424" y="601805"/>
                  </a:lnTo>
                  <a:lnTo>
                    <a:pt x="1424717" y="580028"/>
                  </a:lnTo>
                  <a:lnTo>
                    <a:pt x="1446486" y="547725"/>
                  </a:lnTo>
                  <a:lnTo>
                    <a:pt x="1454467" y="508165"/>
                  </a:lnTo>
                  <a:lnTo>
                    <a:pt x="1454467" y="101663"/>
                  </a:lnTo>
                  <a:lnTo>
                    <a:pt x="1446486" y="62123"/>
                  </a:lnTo>
                  <a:lnTo>
                    <a:pt x="1424717" y="29805"/>
                  </a:lnTo>
                  <a:lnTo>
                    <a:pt x="1392424" y="8000"/>
                  </a:lnTo>
                  <a:lnTo>
                    <a:pt x="13528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7"/>
            <p:cNvSpPr/>
            <p:nvPr/>
          </p:nvSpPr>
          <p:spPr>
            <a:xfrm>
              <a:off x="395541" y="5487289"/>
              <a:ext cx="1454785" cy="610235"/>
            </a:xfrm>
            <a:custGeom>
              <a:avLst/>
              <a:gdLst/>
              <a:ahLst/>
              <a:cxnLst/>
              <a:rect l="l" t="t" r="r" b="b"/>
              <a:pathLst>
                <a:path w="1454785" h="610235">
                  <a:moveTo>
                    <a:pt x="0" y="101663"/>
                  </a:moveTo>
                  <a:lnTo>
                    <a:pt x="7985" y="62123"/>
                  </a:lnTo>
                  <a:lnTo>
                    <a:pt x="29762" y="29805"/>
                  </a:lnTo>
                  <a:lnTo>
                    <a:pt x="62064" y="8000"/>
                  </a:lnTo>
                  <a:lnTo>
                    <a:pt x="101625" y="0"/>
                  </a:lnTo>
                  <a:lnTo>
                    <a:pt x="1352867" y="0"/>
                  </a:lnTo>
                  <a:lnTo>
                    <a:pt x="1392424" y="8000"/>
                  </a:lnTo>
                  <a:lnTo>
                    <a:pt x="1424717" y="29805"/>
                  </a:lnTo>
                  <a:lnTo>
                    <a:pt x="1446486" y="62123"/>
                  </a:lnTo>
                  <a:lnTo>
                    <a:pt x="1454467" y="101663"/>
                  </a:lnTo>
                  <a:lnTo>
                    <a:pt x="1454467" y="508165"/>
                  </a:lnTo>
                  <a:lnTo>
                    <a:pt x="1446486" y="547725"/>
                  </a:lnTo>
                  <a:lnTo>
                    <a:pt x="1424717" y="580028"/>
                  </a:lnTo>
                  <a:lnTo>
                    <a:pt x="1392424" y="601805"/>
                  </a:lnTo>
                  <a:lnTo>
                    <a:pt x="1352867" y="609790"/>
                  </a:lnTo>
                  <a:lnTo>
                    <a:pt x="101625" y="609790"/>
                  </a:lnTo>
                  <a:lnTo>
                    <a:pt x="62064" y="601805"/>
                  </a:lnTo>
                  <a:lnTo>
                    <a:pt x="29762" y="580028"/>
                  </a:lnTo>
                  <a:lnTo>
                    <a:pt x="7985" y="547725"/>
                  </a:lnTo>
                  <a:lnTo>
                    <a:pt x="0" y="508165"/>
                  </a:lnTo>
                  <a:lnTo>
                    <a:pt x="0" y="1016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33400" y="57150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100000"/>
              </a:lnSpc>
              <a:spcBef>
                <a:spcPts val="1205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0,1%</a:t>
            </a:r>
            <a:endParaRPr lang="ru-RU" sz="32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5715000"/>
            <a:ext cx="2738628" cy="618744"/>
          </a:xfrm>
          <a:prstGeom prst="rect">
            <a:avLst/>
          </a:prstGeom>
        </p:spPr>
      </p:pic>
      <p:sp>
        <p:nvSpPr>
          <p:cNvPr id="55" name="object 24"/>
          <p:cNvSpPr txBox="1"/>
          <p:nvPr/>
        </p:nvSpPr>
        <p:spPr>
          <a:xfrm>
            <a:off x="1981200" y="5791200"/>
            <a:ext cx="2357755" cy="37510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ts val="134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lang="ru-RU" sz="1300" spc="-5" dirty="0">
                <a:latin typeface="Times New Roman" panose="02020603050405020304"/>
                <a:cs typeface="Times New Roman" panose="02020603050405020304"/>
              </a:rPr>
              <a:t>0,4 млн. руб. – охрана семьи и детства</a:t>
            </a:r>
            <a:endParaRPr sz="13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roup 1"/>
          <p:cNvGrpSpPr/>
          <p:nvPr/>
        </p:nvGrpSpPr>
        <p:grpSpPr>
          <a:xfrm>
            <a:off x="210960" y="1679400"/>
            <a:ext cx="8753760" cy="1682640"/>
            <a:chOff x="210960" y="1679400"/>
            <a:chExt cx="8753760" cy="1682640"/>
          </a:xfrm>
        </p:grpSpPr>
        <p:sp>
          <p:nvSpPr>
            <p:cNvPr id="590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3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5"/>
                  </a:lnTo>
                  <a:lnTo>
                    <a:pt x="5483097" y="835405"/>
                  </a:lnTo>
                  <a:lnTo>
                    <a:pt x="5527140" y="828305"/>
                  </a:lnTo>
                  <a:lnTo>
                    <a:pt x="5565385" y="808530"/>
                  </a:lnTo>
                  <a:lnTo>
                    <a:pt x="5595541" y="778374"/>
                  </a:lnTo>
                  <a:lnTo>
                    <a:pt x="5615316" y="740129"/>
                  </a:lnTo>
                  <a:lnTo>
                    <a:pt x="5622417" y="696086"/>
                  </a:lnTo>
                  <a:lnTo>
                    <a:pt x="5622417" y="139191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4"/>
            <p:cNvSpPr/>
            <p:nvPr/>
          </p:nvSpPr>
          <p:spPr>
            <a:xfrm>
              <a:off x="3342240" y="252684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1"/>
                  </a:moveTo>
                  <a:lnTo>
                    <a:pt x="5622417" y="696086"/>
                  </a:lnTo>
                  <a:lnTo>
                    <a:pt x="5615316" y="740129"/>
                  </a:lnTo>
                  <a:lnTo>
                    <a:pt x="5595541" y="778374"/>
                  </a:lnTo>
                  <a:lnTo>
                    <a:pt x="5565385" y="808530"/>
                  </a:lnTo>
                  <a:lnTo>
                    <a:pt x="5527140" y="828305"/>
                  </a:lnTo>
                  <a:lnTo>
                    <a:pt x="5483097" y="835405"/>
                  </a:lnTo>
                  <a:lnTo>
                    <a:pt x="0" y="835405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1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3" name="CustomShape 5"/>
          <p:cNvSpPr/>
          <p:nvPr/>
        </p:nvSpPr>
        <p:spPr>
          <a:xfrm>
            <a:off x="1210320" y="398160"/>
            <a:ext cx="6721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Среднемесячная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зарплата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Указам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Президента</a:t>
            </a:r>
            <a:r>
              <a:rPr lang="ru-RU" sz="1800" b="1" strike="noStrike" spc="4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94" name="CustomShape 6"/>
          <p:cNvSpPr/>
          <p:nvPr/>
        </p:nvSpPr>
        <p:spPr>
          <a:xfrm>
            <a:off x="3409920" y="2607480"/>
            <a:ext cx="538128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27965" indent="-227330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27330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</a:t>
            </a:r>
            <a:endParaRPr lang="ru-RU" sz="2100" b="0" strike="noStrike" spc="-1">
              <a:latin typeface="Arial" panose="020B0604020202020204"/>
            </a:endParaRPr>
          </a:p>
          <a:p>
            <a:pPr marL="15240" algn="ctr">
              <a:lnSpc>
                <a:spcPts val="2345"/>
              </a:lnSpc>
              <a:tabLst>
                <a:tab pos="227330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дошкольных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образовательных</a:t>
            </a:r>
            <a:r>
              <a:rPr lang="ru-RU" sz="2100" b="0" strike="noStrike" spc="-3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595" name="Group 7"/>
          <p:cNvGrpSpPr/>
          <p:nvPr/>
        </p:nvGrpSpPr>
        <p:grpSpPr>
          <a:xfrm>
            <a:off x="179640" y="2422440"/>
            <a:ext cx="3162600" cy="1044360"/>
            <a:chOff x="179640" y="2422440"/>
            <a:chExt cx="3162600" cy="1044360"/>
          </a:xfrm>
        </p:grpSpPr>
        <p:sp>
          <p:nvSpPr>
            <p:cNvPr id="596" name="CustomShape 8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89"/>
                  </a:lnTo>
                  <a:lnTo>
                    <a:pt x="0" y="870203"/>
                  </a:lnTo>
                  <a:lnTo>
                    <a:pt x="6216" y="916429"/>
                  </a:lnTo>
                  <a:lnTo>
                    <a:pt x="23760" y="957984"/>
                  </a:lnTo>
                  <a:lnTo>
                    <a:pt x="50973" y="993203"/>
                  </a:lnTo>
                  <a:lnTo>
                    <a:pt x="86196" y="1020421"/>
                  </a:lnTo>
                  <a:lnTo>
                    <a:pt x="127771" y="1037973"/>
                  </a:lnTo>
                  <a:lnTo>
                    <a:pt x="174040" y="1044194"/>
                  </a:lnTo>
                  <a:lnTo>
                    <a:pt x="2988500" y="1044194"/>
                  </a:lnTo>
                  <a:lnTo>
                    <a:pt x="3034779" y="1037973"/>
                  </a:lnTo>
                  <a:lnTo>
                    <a:pt x="3076370" y="1020421"/>
                  </a:lnTo>
                  <a:lnTo>
                    <a:pt x="3111611" y="993203"/>
                  </a:lnTo>
                  <a:lnTo>
                    <a:pt x="3138840" y="957984"/>
                  </a:lnTo>
                  <a:lnTo>
                    <a:pt x="3156396" y="916429"/>
                  </a:lnTo>
                  <a:lnTo>
                    <a:pt x="3162617" y="870203"/>
                  </a:lnTo>
                  <a:lnTo>
                    <a:pt x="3162617" y="173989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CustomShape 9"/>
            <p:cNvSpPr/>
            <p:nvPr/>
          </p:nvSpPr>
          <p:spPr>
            <a:xfrm>
              <a:off x="179640" y="242244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89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89"/>
                  </a:lnTo>
                  <a:lnTo>
                    <a:pt x="3162617" y="870203"/>
                  </a:lnTo>
                  <a:lnTo>
                    <a:pt x="3156396" y="916429"/>
                  </a:lnTo>
                  <a:lnTo>
                    <a:pt x="3138840" y="957984"/>
                  </a:lnTo>
                  <a:lnTo>
                    <a:pt x="3111611" y="993203"/>
                  </a:lnTo>
                  <a:lnTo>
                    <a:pt x="3076370" y="1020421"/>
                  </a:lnTo>
                  <a:lnTo>
                    <a:pt x="3034779" y="1037973"/>
                  </a:lnTo>
                  <a:lnTo>
                    <a:pt x="2988500" y="1044194"/>
                  </a:lnTo>
                  <a:lnTo>
                    <a:pt x="174040" y="1044194"/>
                  </a:lnTo>
                  <a:lnTo>
                    <a:pt x="127771" y="1037973"/>
                  </a:lnTo>
                  <a:lnTo>
                    <a:pt x="86196" y="1020421"/>
                  </a:lnTo>
                  <a:lnTo>
                    <a:pt x="50973" y="993203"/>
                  </a:lnTo>
                  <a:lnTo>
                    <a:pt x="23760" y="957984"/>
                  </a:lnTo>
                  <a:lnTo>
                    <a:pt x="6216" y="916429"/>
                  </a:lnTo>
                  <a:lnTo>
                    <a:pt x="0" y="870203"/>
                  </a:lnTo>
                  <a:lnTo>
                    <a:pt x="0" y="173989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8" name="TextShape 10"/>
          <p:cNvSpPr txBox="1"/>
          <p:nvPr/>
        </p:nvSpPr>
        <p:spPr>
          <a:xfrm>
            <a:off x="425160" y="2471760"/>
            <a:ext cx="2667240" cy="1157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56 066,68</a:t>
            </a:r>
            <a:endParaRPr lang="ru-RU" sz="5200" b="0" strike="noStrike" spc="-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599" name="Group 11"/>
          <p:cNvGrpSpPr/>
          <p:nvPr/>
        </p:nvGrpSpPr>
        <p:grpSpPr>
          <a:xfrm>
            <a:off x="3342240" y="3623400"/>
            <a:ext cx="5622480" cy="835200"/>
            <a:chOff x="3342240" y="3623400"/>
            <a:chExt cx="5622480" cy="835200"/>
          </a:xfrm>
        </p:grpSpPr>
        <p:sp>
          <p:nvSpPr>
            <p:cNvPr id="600" name="CustomShape 12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18"/>
                  </a:lnTo>
                  <a:lnTo>
                    <a:pt x="5565385" y="808575"/>
                  </a:lnTo>
                  <a:lnTo>
                    <a:pt x="5595541" y="778457"/>
                  </a:lnTo>
                  <a:lnTo>
                    <a:pt x="5615316" y="740243"/>
                  </a:lnTo>
                  <a:lnTo>
                    <a:pt x="5622417" y="696213"/>
                  </a:lnTo>
                  <a:lnTo>
                    <a:pt x="5622417" y="139319"/>
                  </a:lnTo>
                  <a:lnTo>
                    <a:pt x="5615316" y="95276"/>
                  </a:lnTo>
                  <a:lnTo>
                    <a:pt x="5595541" y="57031"/>
                  </a:lnTo>
                  <a:lnTo>
                    <a:pt x="5565385" y="26875"/>
                  </a:lnTo>
                  <a:lnTo>
                    <a:pt x="5527140" y="7100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13"/>
            <p:cNvSpPr/>
            <p:nvPr/>
          </p:nvSpPr>
          <p:spPr>
            <a:xfrm>
              <a:off x="3342240" y="362340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319"/>
                  </a:moveTo>
                  <a:lnTo>
                    <a:pt x="5622417" y="696213"/>
                  </a:lnTo>
                  <a:lnTo>
                    <a:pt x="5615316" y="740243"/>
                  </a:lnTo>
                  <a:lnTo>
                    <a:pt x="5595541" y="778457"/>
                  </a:lnTo>
                  <a:lnTo>
                    <a:pt x="5565385" y="808575"/>
                  </a:lnTo>
                  <a:lnTo>
                    <a:pt x="5527140" y="828318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100"/>
                  </a:lnTo>
                  <a:lnTo>
                    <a:pt x="5565385" y="26875"/>
                  </a:lnTo>
                  <a:lnTo>
                    <a:pt x="5595541" y="57031"/>
                  </a:lnTo>
                  <a:lnTo>
                    <a:pt x="5615316" y="95276"/>
                  </a:lnTo>
                  <a:lnTo>
                    <a:pt x="5622417" y="139319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2" name="CustomShape 14"/>
          <p:cNvSpPr/>
          <p:nvPr/>
        </p:nvSpPr>
        <p:spPr>
          <a:xfrm>
            <a:off x="3409920" y="3704760"/>
            <a:ext cx="424764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1300" indent="-227965">
              <a:lnSpc>
                <a:spcPts val="2345"/>
              </a:lnSpc>
              <a:spcBef>
                <a:spcPts val="10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endParaRPr lang="ru-RU" sz="2100" b="0" strike="noStrike" spc="-1">
              <a:latin typeface="Arial" panose="020B0604020202020204"/>
            </a:endParaRPr>
          </a:p>
          <a:p>
            <a:pPr marL="241300">
              <a:lnSpc>
                <a:spcPts val="2345"/>
              </a:lnSpc>
              <a:tabLst>
                <a:tab pos="240665" algn="l"/>
                <a:tab pos="240665" algn="l"/>
              </a:tabLst>
            </a:pP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общеобразовательных</a:t>
            </a:r>
            <a:r>
              <a:rPr lang="ru-RU" sz="2100" b="0" strike="noStrike" spc="-8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3" name="Group 15"/>
          <p:cNvGrpSpPr/>
          <p:nvPr/>
        </p:nvGrpSpPr>
        <p:grpSpPr>
          <a:xfrm>
            <a:off x="179640" y="3519000"/>
            <a:ext cx="8785080" cy="2036160"/>
            <a:chOff x="179640" y="3519000"/>
            <a:chExt cx="8785080" cy="2036160"/>
          </a:xfrm>
        </p:grpSpPr>
        <p:sp>
          <p:nvSpPr>
            <p:cNvPr id="604" name="CustomShape 16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21"/>
                  </a:lnTo>
                  <a:lnTo>
                    <a:pt x="86196" y="23777"/>
                  </a:lnTo>
                  <a:lnTo>
                    <a:pt x="50973" y="51006"/>
                  </a:lnTo>
                  <a:lnTo>
                    <a:pt x="23760" y="86247"/>
                  </a:lnTo>
                  <a:lnTo>
                    <a:pt x="6216" y="127837"/>
                  </a:lnTo>
                  <a:lnTo>
                    <a:pt x="0" y="174117"/>
                  </a:lnTo>
                  <a:lnTo>
                    <a:pt x="0" y="870204"/>
                  </a:lnTo>
                  <a:lnTo>
                    <a:pt x="6216" y="916483"/>
                  </a:lnTo>
                  <a:lnTo>
                    <a:pt x="23760" y="958073"/>
                  </a:lnTo>
                  <a:lnTo>
                    <a:pt x="50973" y="993314"/>
                  </a:lnTo>
                  <a:lnTo>
                    <a:pt x="86196" y="1020543"/>
                  </a:lnTo>
                  <a:lnTo>
                    <a:pt x="127771" y="1038099"/>
                  </a:lnTo>
                  <a:lnTo>
                    <a:pt x="174040" y="1044321"/>
                  </a:lnTo>
                  <a:lnTo>
                    <a:pt x="2988500" y="1044321"/>
                  </a:lnTo>
                  <a:lnTo>
                    <a:pt x="3034779" y="1038099"/>
                  </a:lnTo>
                  <a:lnTo>
                    <a:pt x="3076370" y="1020543"/>
                  </a:lnTo>
                  <a:lnTo>
                    <a:pt x="3111611" y="993314"/>
                  </a:lnTo>
                  <a:lnTo>
                    <a:pt x="3138840" y="958073"/>
                  </a:lnTo>
                  <a:lnTo>
                    <a:pt x="3156396" y="916483"/>
                  </a:lnTo>
                  <a:lnTo>
                    <a:pt x="3162617" y="870204"/>
                  </a:lnTo>
                  <a:lnTo>
                    <a:pt x="3162617" y="174117"/>
                  </a:lnTo>
                  <a:lnTo>
                    <a:pt x="3156396" y="127837"/>
                  </a:lnTo>
                  <a:lnTo>
                    <a:pt x="3138840" y="86247"/>
                  </a:lnTo>
                  <a:lnTo>
                    <a:pt x="3111611" y="51006"/>
                  </a:lnTo>
                  <a:lnTo>
                    <a:pt x="3076370" y="23777"/>
                  </a:lnTo>
                  <a:lnTo>
                    <a:pt x="3034779" y="622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7"/>
            <p:cNvSpPr/>
            <p:nvPr/>
          </p:nvSpPr>
          <p:spPr>
            <a:xfrm>
              <a:off x="179640" y="351900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4117"/>
                  </a:moveTo>
                  <a:lnTo>
                    <a:pt x="6216" y="127837"/>
                  </a:lnTo>
                  <a:lnTo>
                    <a:pt x="23760" y="86247"/>
                  </a:lnTo>
                  <a:lnTo>
                    <a:pt x="50973" y="51006"/>
                  </a:lnTo>
                  <a:lnTo>
                    <a:pt x="86196" y="23777"/>
                  </a:lnTo>
                  <a:lnTo>
                    <a:pt x="127771" y="622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21"/>
                  </a:lnTo>
                  <a:lnTo>
                    <a:pt x="3076370" y="23777"/>
                  </a:lnTo>
                  <a:lnTo>
                    <a:pt x="3111611" y="51006"/>
                  </a:lnTo>
                  <a:lnTo>
                    <a:pt x="3138840" y="86247"/>
                  </a:lnTo>
                  <a:lnTo>
                    <a:pt x="3156396" y="127837"/>
                  </a:lnTo>
                  <a:lnTo>
                    <a:pt x="3162617" y="174117"/>
                  </a:lnTo>
                  <a:lnTo>
                    <a:pt x="3162617" y="870204"/>
                  </a:lnTo>
                  <a:lnTo>
                    <a:pt x="3156396" y="916483"/>
                  </a:lnTo>
                  <a:lnTo>
                    <a:pt x="3138840" y="958073"/>
                  </a:lnTo>
                  <a:lnTo>
                    <a:pt x="3111611" y="993314"/>
                  </a:lnTo>
                  <a:lnTo>
                    <a:pt x="3076370" y="1020543"/>
                  </a:lnTo>
                  <a:lnTo>
                    <a:pt x="3034779" y="1038099"/>
                  </a:lnTo>
                  <a:lnTo>
                    <a:pt x="2988500" y="1044321"/>
                  </a:lnTo>
                  <a:lnTo>
                    <a:pt x="174040" y="1044321"/>
                  </a:lnTo>
                  <a:lnTo>
                    <a:pt x="127771" y="1038099"/>
                  </a:lnTo>
                  <a:lnTo>
                    <a:pt x="86196" y="1020543"/>
                  </a:lnTo>
                  <a:lnTo>
                    <a:pt x="50973" y="993314"/>
                  </a:lnTo>
                  <a:lnTo>
                    <a:pt x="23760" y="958073"/>
                  </a:lnTo>
                  <a:lnTo>
                    <a:pt x="6216" y="916483"/>
                  </a:lnTo>
                  <a:lnTo>
                    <a:pt x="0" y="870204"/>
                  </a:lnTo>
                  <a:lnTo>
                    <a:pt x="0" y="174117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18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483097" y="0"/>
                  </a:moveTo>
                  <a:lnTo>
                    <a:pt x="0" y="0"/>
                  </a:lnTo>
                  <a:lnTo>
                    <a:pt x="0" y="835406"/>
                  </a:lnTo>
                  <a:lnTo>
                    <a:pt x="5483097" y="835406"/>
                  </a:lnTo>
                  <a:lnTo>
                    <a:pt x="5527140" y="828306"/>
                  </a:lnTo>
                  <a:lnTo>
                    <a:pt x="5565385" y="808538"/>
                  </a:lnTo>
                  <a:lnTo>
                    <a:pt x="5595541" y="778402"/>
                  </a:lnTo>
                  <a:lnTo>
                    <a:pt x="5615316" y="740194"/>
                  </a:lnTo>
                  <a:lnTo>
                    <a:pt x="5622417" y="696214"/>
                  </a:lnTo>
                  <a:lnTo>
                    <a:pt x="5622417" y="139192"/>
                  </a:lnTo>
                  <a:lnTo>
                    <a:pt x="5615316" y="95211"/>
                  </a:lnTo>
                  <a:lnTo>
                    <a:pt x="5595541" y="57003"/>
                  </a:lnTo>
                  <a:lnTo>
                    <a:pt x="5565385" y="26867"/>
                  </a:lnTo>
                  <a:lnTo>
                    <a:pt x="5527140" y="7099"/>
                  </a:lnTo>
                  <a:lnTo>
                    <a:pt x="5483097" y="0"/>
                  </a:lnTo>
                  <a:close/>
                </a:path>
              </a:pathLst>
            </a:custGeom>
            <a:solidFill>
              <a:srgbClr val="D0D7E8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19"/>
            <p:cNvSpPr/>
            <p:nvPr/>
          </p:nvSpPr>
          <p:spPr>
            <a:xfrm>
              <a:off x="3342240" y="4719960"/>
              <a:ext cx="5622480" cy="835200"/>
            </a:xfrm>
            <a:custGeom>
              <a:avLst/>
              <a:gdLst/>
              <a:ahLst/>
              <a:cxnLst/>
              <a:rect l="l" t="t" r="r" b="b"/>
              <a:pathLst>
                <a:path w="5622925" h="835660">
                  <a:moveTo>
                    <a:pt x="5622417" y="139192"/>
                  </a:moveTo>
                  <a:lnTo>
                    <a:pt x="5622417" y="696214"/>
                  </a:lnTo>
                  <a:lnTo>
                    <a:pt x="5615316" y="740194"/>
                  </a:lnTo>
                  <a:lnTo>
                    <a:pt x="5595541" y="778402"/>
                  </a:lnTo>
                  <a:lnTo>
                    <a:pt x="5565385" y="808538"/>
                  </a:lnTo>
                  <a:lnTo>
                    <a:pt x="5527140" y="828306"/>
                  </a:lnTo>
                  <a:lnTo>
                    <a:pt x="5483097" y="835406"/>
                  </a:lnTo>
                  <a:lnTo>
                    <a:pt x="0" y="835406"/>
                  </a:lnTo>
                  <a:lnTo>
                    <a:pt x="0" y="0"/>
                  </a:lnTo>
                  <a:lnTo>
                    <a:pt x="5483097" y="0"/>
                  </a:lnTo>
                  <a:lnTo>
                    <a:pt x="5527140" y="7099"/>
                  </a:lnTo>
                  <a:lnTo>
                    <a:pt x="5565385" y="26867"/>
                  </a:lnTo>
                  <a:lnTo>
                    <a:pt x="5595541" y="57003"/>
                  </a:lnTo>
                  <a:lnTo>
                    <a:pt x="5615316" y="95211"/>
                  </a:lnTo>
                  <a:lnTo>
                    <a:pt x="5622417" y="139192"/>
                  </a:lnTo>
                  <a:close/>
                </a:path>
              </a:pathLst>
            </a:custGeom>
            <a:noFill/>
            <a:ln w="15875">
              <a:solidFill>
                <a:srgbClr val="D0D7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8" name="CustomShape 20"/>
          <p:cNvSpPr/>
          <p:nvPr/>
        </p:nvSpPr>
        <p:spPr>
          <a:xfrm>
            <a:off x="3409920" y="4801320"/>
            <a:ext cx="5380560" cy="61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8320" rIns="0" bIns="0">
            <a:spAutoFit/>
          </a:bodyPr>
          <a:lstStyle/>
          <a:p>
            <a:pPr marL="241300" indent="-227965">
              <a:lnSpc>
                <a:spcPts val="2170"/>
              </a:lnSpc>
              <a:spcBef>
                <a:spcPts val="460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240665" algn="l"/>
                <a:tab pos="240665" algn="l"/>
              </a:tabLst>
            </a:pP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Педагогических</a:t>
            </a:r>
            <a:r>
              <a:rPr lang="ru-RU" sz="2100" b="0" strike="noStrike" spc="-4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работников</a:t>
            </a:r>
            <a:r>
              <a:rPr lang="ru-RU" sz="2100" b="0" strike="noStrike" spc="-4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муниципальных </a:t>
            </a:r>
            <a:r>
              <a:rPr lang="ru-RU" sz="2100" b="0" strike="noStrike" spc="-51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учреждений</a:t>
            </a:r>
            <a:r>
              <a:rPr lang="ru-RU" sz="2100" b="0" strike="noStrike" spc="-15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дополнительного</a:t>
            </a:r>
            <a:r>
              <a:rPr lang="ru-RU" sz="2100" b="0" strike="noStrike" spc="-3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1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образования</a:t>
            </a:r>
            <a:endParaRPr lang="ru-RU" sz="2100" b="0" strike="noStrike" spc="-1">
              <a:latin typeface="Arial" panose="020B0604020202020204"/>
            </a:endParaRPr>
          </a:p>
        </p:txBody>
      </p:sp>
      <p:grpSp>
        <p:nvGrpSpPr>
          <p:cNvPr id="609" name="Group 21"/>
          <p:cNvGrpSpPr/>
          <p:nvPr/>
        </p:nvGrpSpPr>
        <p:grpSpPr>
          <a:xfrm>
            <a:off x="179640" y="4615560"/>
            <a:ext cx="3162600" cy="1044360"/>
            <a:chOff x="179640" y="4615560"/>
            <a:chExt cx="3162600" cy="1044360"/>
          </a:xfrm>
        </p:grpSpPr>
        <p:sp>
          <p:nvSpPr>
            <p:cNvPr id="610" name="CustomShape 22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2988500" y="0"/>
                  </a:moveTo>
                  <a:lnTo>
                    <a:pt x="174040" y="0"/>
                  </a:lnTo>
                  <a:lnTo>
                    <a:pt x="127771" y="6211"/>
                  </a:lnTo>
                  <a:lnTo>
                    <a:pt x="86196" y="23744"/>
                  </a:lnTo>
                  <a:lnTo>
                    <a:pt x="50973" y="50942"/>
                  </a:lnTo>
                  <a:lnTo>
                    <a:pt x="23760" y="86153"/>
                  </a:lnTo>
                  <a:lnTo>
                    <a:pt x="6216" y="127720"/>
                  </a:lnTo>
                  <a:lnTo>
                    <a:pt x="0" y="173990"/>
                  </a:lnTo>
                  <a:lnTo>
                    <a:pt x="0" y="870204"/>
                  </a:lnTo>
                  <a:lnTo>
                    <a:pt x="6216" y="916476"/>
                  </a:lnTo>
                  <a:lnTo>
                    <a:pt x="23760" y="958050"/>
                  </a:lnTo>
                  <a:lnTo>
                    <a:pt x="50973" y="993270"/>
                  </a:lnTo>
                  <a:lnTo>
                    <a:pt x="86196" y="1020477"/>
                  </a:lnTo>
                  <a:lnTo>
                    <a:pt x="127771" y="1038017"/>
                  </a:lnTo>
                  <a:lnTo>
                    <a:pt x="174040" y="1044232"/>
                  </a:lnTo>
                  <a:lnTo>
                    <a:pt x="2988500" y="1044232"/>
                  </a:lnTo>
                  <a:lnTo>
                    <a:pt x="3034779" y="1038017"/>
                  </a:lnTo>
                  <a:lnTo>
                    <a:pt x="3076370" y="1020477"/>
                  </a:lnTo>
                  <a:lnTo>
                    <a:pt x="3111611" y="993270"/>
                  </a:lnTo>
                  <a:lnTo>
                    <a:pt x="3138840" y="958050"/>
                  </a:lnTo>
                  <a:lnTo>
                    <a:pt x="3156396" y="916476"/>
                  </a:lnTo>
                  <a:lnTo>
                    <a:pt x="3162617" y="870204"/>
                  </a:lnTo>
                  <a:lnTo>
                    <a:pt x="3162617" y="173990"/>
                  </a:lnTo>
                  <a:lnTo>
                    <a:pt x="3156396" y="127720"/>
                  </a:lnTo>
                  <a:lnTo>
                    <a:pt x="3138840" y="86153"/>
                  </a:lnTo>
                  <a:lnTo>
                    <a:pt x="3111611" y="50942"/>
                  </a:lnTo>
                  <a:lnTo>
                    <a:pt x="3076370" y="23744"/>
                  </a:lnTo>
                  <a:lnTo>
                    <a:pt x="3034779" y="6211"/>
                  </a:lnTo>
                  <a:lnTo>
                    <a:pt x="29885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CustomShape 23"/>
            <p:cNvSpPr/>
            <p:nvPr/>
          </p:nvSpPr>
          <p:spPr>
            <a:xfrm>
              <a:off x="179640" y="4615560"/>
              <a:ext cx="3162600" cy="1044360"/>
            </a:xfrm>
            <a:custGeom>
              <a:avLst/>
              <a:gdLst/>
              <a:ahLst/>
              <a:cxnLst/>
              <a:rect l="l" t="t" r="r" b="b"/>
              <a:pathLst>
                <a:path w="3162935" h="1044575">
                  <a:moveTo>
                    <a:pt x="0" y="173990"/>
                  </a:moveTo>
                  <a:lnTo>
                    <a:pt x="6216" y="127720"/>
                  </a:lnTo>
                  <a:lnTo>
                    <a:pt x="23760" y="86153"/>
                  </a:lnTo>
                  <a:lnTo>
                    <a:pt x="50973" y="50942"/>
                  </a:lnTo>
                  <a:lnTo>
                    <a:pt x="86196" y="23744"/>
                  </a:lnTo>
                  <a:lnTo>
                    <a:pt x="127771" y="6211"/>
                  </a:lnTo>
                  <a:lnTo>
                    <a:pt x="174040" y="0"/>
                  </a:lnTo>
                  <a:lnTo>
                    <a:pt x="2988500" y="0"/>
                  </a:lnTo>
                  <a:lnTo>
                    <a:pt x="3034779" y="6211"/>
                  </a:lnTo>
                  <a:lnTo>
                    <a:pt x="3076370" y="23744"/>
                  </a:lnTo>
                  <a:lnTo>
                    <a:pt x="3111611" y="50942"/>
                  </a:lnTo>
                  <a:lnTo>
                    <a:pt x="3138840" y="86153"/>
                  </a:lnTo>
                  <a:lnTo>
                    <a:pt x="3156396" y="127720"/>
                  </a:lnTo>
                  <a:lnTo>
                    <a:pt x="3162617" y="173990"/>
                  </a:lnTo>
                  <a:lnTo>
                    <a:pt x="3162617" y="870204"/>
                  </a:lnTo>
                  <a:lnTo>
                    <a:pt x="3156396" y="916476"/>
                  </a:lnTo>
                  <a:lnTo>
                    <a:pt x="3138840" y="958050"/>
                  </a:lnTo>
                  <a:lnTo>
                    <a:pt x="3111611" y="993270"/>
                  </a:lnTo>
                  <a:lnTo>
                    <a:pt x="3076370" y="1020477"/>
                  </a:lnTo>
                  <a:lnTo>
                    <a:pt x="3034779" y="1038017"/>
                  </a:lnTo>
                  <a:lnTo>
                    <a:pt x="2988500" y="1044232"/>
                  </a:lnTo>
                  <a:lnTo>
                    <a:pt x="174040" y="1044232"/>
                  </a:lnTo>
                  <a:lnTo>
                    <a:pt x="127771" y="1038017"/>
                  </a:lnTo>
                  <a:lnTo>
                    <a:pt x="86196" y="1020477"/>
                  </a:lnTo>
                  <a:lnTo>
                    <a:pt x="50973" y="993270"/>
                  </a:lnTo>
                  <a:lnTo>
                    <a:pt x="23760" y="958050"/>
                  </a:lnTo>
                  <a:lnTo>
                    <a:pt x="6216" y="916476"/>
                  </a:lnTo>
                  <a:lnTo>
                    <a:pt x="0" y="870204"/>
                  </a:lnTo>
                  <a:lnTo>
                    <a:pt x="0" y="173990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2" name="CustomShape 24"/>
          <p:cNvSpPr/>
          <p:nvPr/>
        </p:nvSpPr>
        <p:spPr>
          <a:xfrm>
            <a:off x="425160" y="3263760"/>
            <a:ext cx="2666520" cy="22281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49222,87</a:t>
            </a:r>
            <a:endParaRPr lang="ru-RU" sz="52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lang="ru-RU" sz="52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50 698,48</a:t>
            </a:r>
            <a:endParaRPr lang="ru-RU" sz="5200" b="0" strike="noStrike" spc="-1" dirty="0">
              <a:latin typeface="Arial" panose="020B0604020202020204"/>
            </a:endParaRPr>
          </a:p>
        </p:txBody>
      </p:sp>
      <p:sp>
        <p:nvSpPr>
          <p:cNvPr id="613" name="CustomShape 25"/>
          <p:cNvSpPr/>
          <p:nvPr/>
        </p:nvSpPr>
        <p:spPr>
          <a:xfrm>
            <a:off x="755640" y="5805360"/>
            <a:ext cx="3456000" cy="353880"/>
          </a:xfrm>
          <a:prstGeom prst="rect">
            <a:avLst/>
          </a:prstGeom>
          <a:solidFill>
            <a:srgbClr val="938953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0" rIns="0" bIns="0">
            <a:spAutoFit/>
          </a:bodyPr>
          <a:lstStyle/>
          <a:p>
            <a:pPr marL="370840">
              <a:lnSpc>
                <a:spcPct val="100000"/>
              </a:lnSpc>
              <a:spcBef>
                <a:spcPts val="1105"/>
              </a:spcBef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400" b="0" strike="noStrike" spc="-4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4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4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4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646,3</a:t>
            </a:r>
            <a:r>
              <a:rPr lang="ru-RU" sz="1400" b="0" strike="noStrike" spc="-3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 рублей</a:t>
            </a:r>
            <a:endParaRPr lang="ru-RU" sz="1400" b="0" strike="noStrike" spc="-1" dirty="0">
              <a:latin typeface="Arial" panose="020B0604020202020204"/>
            </a:endParaRPr>
          </a:p>
        </p:txBody>
      </p:sp>
      <p:sp>
        <p:nvSpPr>
          <p:cNvPr id="614" name="CustomShape 26"/>
          <p:cNvSpPr/>
          <p:nvPr/>
        </p:nvSpPr>
        <p:spPr>
          <a:xfrm>
            <a:off x="4716360" y="5805360"/>
            <a:ext cx="3456000" cy="353880"/>
          </a:xfrm>
          <a:prstGeom prst="rect">
            <a:avLst/>
          </a:prstGeom>
          <a:solidFill>
            <a:srgbClr val="938953"/>
          </a:solidFill>
          <a:ln w="15875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0" rIns="0" bIns="0">
            <a:spAutoFit/>
          </a:bodyPr>
          <a:lstStyle/>
          <a:p>
            <a:pPr marL="371475">
              <a:lnSpc>
                <a:spcPct val="100000"/>
              </a:lnSpc>
              <a:spcBef>
                <a:spcPts val="1105"/>
              </a:spcBef>
            </a:pP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400" b="0" strike="noStrike" spc="-4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4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4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400" b="0" strike="noStrike" spc="-15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627</a:t>
            </a:r>
            <a:r>
              <a:rPr lang="ru-RU" sz="1400" b="0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,7</a:t>
            </a:r>
            <a:r>
              <a:rPr lang="ru-RU" sz="1400" b="0" strike="noStrike" spc="-3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4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 рублей</a:t>
            </a:r>
            <a:endParaRPr lang="ru-RU" sz="1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4073040" y="398160"/>
            <a:ext cx="998640" cy="3632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16" name="Group 2"/>
          <p:cNvGrpSpPr/>
          <p:nvPr/>
        </p:nvGrpSpPr>
        <p:grpSpPr>
          <a:xfrm>
            <a:off x="826920" y="1125720"/>
            <a:ext cx="2918160" cy="1008000"/>
            <a:chOff x="826920" y="1125720"/>
            <a:chExt cx="2918160" cy="1008000"/>
          </a:xfrm>
        </p:grpSpPr>
        <p:pic>
          <p:nvPicPr>
            <p:cNvPr id="61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920" y="1125720"/>
              <a:ext cx="2917440" cy="100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8" name="CustomShape 3"/>
            <p:cNvSpPr/>
            <p:nvPr/>
          </p:nvSpPr>
          <p:spPr>
            <a:xfrm>
              <a:off x="826920" y="1125720"/>
              <a:ext cx="2918160" cy="1008000"/>
            </a:xfrm>
            <a:custGeom>
              <a:avLst/>
              <a:gdLst/>
              <a:ahLst/>
              <a:cxnLst/>
              <a:rect l="l" t="t" r="r" b="b"/>
              <a:pathLst>
                <a:path w="2953385" h="1008380">
                  <a:moveTo>
                    <a:pt x="0" y="167894"/>
                  </a:moveTo>
                  <a:lnTo>
                    <a:pt x="6001" y="123266"/>
                  </a:lnTo>
                  <a:lnTo>
                    <a:pt x="22938" y="83161"/>
                  </a:lnTo>
                  <a:lnTo>
                    <a:pt x="49209" y="49180"/>
                  </a:lnTo>
                  <a:lnTo>
                    <a:pt x="83212" y="22925"/>
                  </a:lnTo>
                  <a:lnTo>
                    <a:pt x="123345" y="5998"/>
                  </a:lnTo>
                  <a:lnTo>
                    <a:pt x="168008" y="0"/>
                  </a:lnTo>
                  <a:lnTo>
                    <a:pt x="2784792" y="0"/>
                  </a:lnTo>
                  <a:lnTo>
                    <a:pt x="2829429" y="5998"/>
                  </a:lnTo>
                  <a:lnTo>
                    <a:pt x="2869557" y="22925"/>
                  </a:lnTo>
                  <a:lnTo>
                    <a:pt x="2903569" y="49180"/>
                  </a:lnTo>
                  <a:lnTo>
                    <a:pt x="2929854" y="83161"/>
                  </a:lnTo>
                  <a:lnTo>
                    <a:pt x="2946805" y="123266"/>
                  </a:lnTo>
                  <a:lnTo>
                    <a:pt x="2952813" y="167894"/>
                  </a:lnTo>
                  <a:lnTo>
                    <a:pt x="2952813" y="839977"/>
                  </a:lnTo>
                  <a:lnTo>
                    <a:pt x="2946805" y="884659"/>
                  </a:lnTo>
                  <a:lnTo>
                    <a:pt x="2929854" y="924799"/>
                  </a:lnTo>
                  <a:lnTo>
                    <a:pt x="2903569" y="958802"/>
                  </a:lnTo>
                  <a:lnTo>
                    <a:pt x="2869557" y="985068"/>
                  </a:lnTo>
                  <a:lnTo>
                    <a:pt x="2829429" y="1002000"/>
                  </a:lnTo>
                  <a:lnTo>
                    <a:pt x="2784792" y="1007999"/>
                  </a:lnTo>
                  <a:lnTo>
                    <a:pt x="168008" y="1007999"/>
                  </a:lnTo>
                  <a:lnTo>
                    <a:pt x="123345" y="1002000"/>
                  </a:lnTo>
                  <a:lnTo>
                    <a:pt x="83212" y="985068"/>
                  </a:lnTo>
                  <a:lnTo>
                    <a:pt x="49209" y="958802"/>
                  </a:lnTo>
                  <a:lnTo>
                    <a:pt x="22938" y="924799"/>
                  </a:lnTo>
                  <a:lnTo>
                    <a:pt x="6001" y="884659"/>
                  </a:lnTo>
                  <a:lnTo>
                    <a:pt x="0" y="839977"/>
                  </a:lnTo>
                  <a:lnTo>
                    <a:pt x="0" y="16789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9" name="CustomShape 4"/>
          <p:cNvSpPr/>
          <p:nvPr/>
        </p:nvSpPr>
        <p:spPr>
          <a:xfrm>
            <a:off x="980280" y="1335240"/>
            <a:ext cx="264564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Организовано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проведено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77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музейных</a:t>
            </a: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выставок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0" name="Group 5"/>
          <p:cNvGrpSpPr/>
          <p:nvPr/>
        </p:nvGrpSpPr>
        <p:grpSpPr>
          <a:xfrm>
            <a:off x="5292720" y="1773360"/>
            <a:ext cx="3166920" cy="1224000"/>
            <a:chOff x="5292720" y="1773360"/>
            <a:chExt cx="3166920" cy="1224000"/>
          </a:xfrm>
        </p:grpSpPr>
        <p:pic>
          <p:nvPicPr>
            <p:cNvPr id="621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720" y="1773360"/>
              <a:ext cx="3166920" cy="1223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2" name="CustomShape 6"/>
            <p:cNvSpPr/>
            <p:nvPr/>
          </p:nvSpPr>
          <p:spPr>
            <a:xfrm>
              <a:off x="5292720" y="1773360"/>
              <a:ext cx="3166920" cy="1224000"/>
            </a:xfrm>
            <a:custGeom>
              <a:avLst/>
              <a:gdLst/>
              <a:ahLst/>
              <a:cxnLst/>
              <a:rect l="l" t="t" r="r" b="b"/>
              <a:pathLst>
                <a:path w="3167379" h="1224280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963036" y="0"/>
                  </a:lnTo>
                  <a:lnTo>
                    <a:pt x="3009811" y="5386"/>
                  </a:lnTo>
                  <a:lnTo>
                    <a:pt x="3052761" y="20730"/>
                  </a:lnTo>
                  <a:lnTo>
                    <a:pt x="3090656" y="44806"/>
                  </a:lnTo>
                  <a:lnTo>
                    <a:pt x="3122269" y="76392"/>
                  </a:lnTo>
                  <a:lnTo>
                    <a:pt x="3146370" y="114262"/>
                  </a:lnTo>
                  <a:lnTo>
                    <a:pt x="3161732" y="157194"/>
                  </a:lnTo>
                  <a:lnTo>
                    <a:pt x="3167126" y="203962"/>
                  </a:lnTo>
                  <a:lnTo>
                    <a:pt x="3167126" y="1019937"/>
                  </a:lnTo>
                  <a:lnTo>
                    <a:pt x="3161732" y="1066704"/>
                  </a:lnTo>
                  <a:lnTo>
                    <a:pt x="3146370" y="1109636"/>
                  </a:lnTo>
                  <a:lnTo>
                    <a:pt x="3122269" y="1147506"/>
                  </a:lnTo>
                  <a:lnTo>
                    <a:pt x="3090656" y="1179092"/>
                  </a:lnTo>
                  <a:lnTo>
                    <a:pt x="3052761" y="1203168"/>
                  </a:lnTo>
                  <a:lnTo>
                    <a:pt x="3009811" y="1218512"/>
                  </a:lnTo>
                  <a:lnTo>
                    <a:pt x="2963036" y="1223899"/>
                  </a:lnTo>
                  <a:lnTo>
                    <a:pt x="203962" y="1223899"/>
                  </a:lnTo>
                  <a:lnTo>
                    <a:pt x="157194" y="1218512"/>
                  </a:lnTo>
                  <a:lnTo>
                    <a:pt x="114262" y="1203168"/>
                  </a:lnTo>
                  <a:lnTo>
                    <a:pt x="76392" y="1179092"/>
                  </a:lnTo>
                  <a:lnTo>
                    <a:pt x="44806" y="1147506"/>
                  </a:lnTo>
                  <a:lnTo>
                    <a:pt x="20730" y="1109636"/>
                  </a:lnTo>
                  <a:lnTo>
                    <a:pt x="5386" y="1066704"/>
                  </a:lnTo>
                  <a:lnTo>
                    <a:pt x="0" y="1019937"/>
                  </a:lnTo>
                  <a:lnTo>
                    <a:pt x="0" y="203962"/>
                  </a:lnTo>
                  <a:close/>
                </a:path>
              </a:pathLst>
            </a:custGeom>
            <a:noFill/>
            <a:ln w="9524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3" name="CustomShape 7"/>
          <p:cNvSpPr/>
          <p:nvPr/>
        </p:nvSpPr>
        <p:spPr>
          <a:xfrm>
            <a:off x="5434200" y="1816560"/>
            <a:ext cx="2883240" cy="11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065"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18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посещений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2</a:t>
            </a:r>
            <a:r>
              <a:rPr lang="ru-RU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504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человека. Проведено 343 экскурсий и массовых мероприятий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4" name="Group 8"/>
          <p:cNvGrpSpPr/>
          <p:nvPr/>
        </p:nvGrpSpPr>
        <p:grpSpPr>
          <a:xfrm>
            <a:off x="611280" y="2636640"/>
            <a:ext cx="3600720" cy="1800000"/>
            <a:chOff x="611280" y="2636640"/>
            <a:chExt cx="3600720" cy="1800000"/>
          </a:xfrm>
        </p:grpSpPr>
        <p:pic>
          <p:nvPicPr>
            <p:cNvPr id="625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80" y="2636640"/>
              <a:ext cx="3600000" cy="180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6" name="CustomShape 9"/>
            <p:cNvSpPr/>
            <p:nvPr/>
          </p:nvSpPr>
          <p:spPr>
            <a:xfrm>
              <a:off x="611280" y="2636640"/>
              <a:ext cx="3600720" cy="1800000"/>
            </a:xfrm>
            <a:custGeom>
              <a:avLst/>
              <a:gdLst/>
              <a:ahLst/>
              <a:cxnLst/>
              <a:rect l="l" t="t" r="r" b="b"/>
              <a:pathLst>
                <a:path w="3601085" h="1800225">
                  <a:moveTo>
                    <a:pt x="0" y="300100"/>
                  </a:moveTo>
                  <a:lnTo>
                    <a:pt x="3927" y="251424"/>
                  </a:lnTo>
                  <a:lnTo>
                    <a:pt x="15297" y="205248"/>
                  </a:lnTo>
                  <a:lnTo>
                    <a:pt x="33491" y="162190"/>
                  </a:lnTo>
                  <a:lnTo>
                    <a:pt x="57893" y="122867"/>
                  </a:lnTo>
                  <a:lnTo>
                    <a:pt x="87884" y="87899"/>
                  </a:lnTo>
                  <a:lnTo>
                    <a:pt x="122845" y="57903"/>
                  </a:lnTo>
                  <a:lnTo>
                    <a:pt x="162161" y="33497"/>
                  </a:lnTo>
                  <a:lnTo>
                    <a:pt x="205212" y="15299"/>
                  </a:lnTo>
                  <a:lnTo>
                    <a:pt x="251381" y="3927"/>
                  </a:lnTo>
                  <a:lnTo>
                    <a:pt x="300050" y="0"/>
                  </a:lnTo>
                  <a:lnTo>
                    <a:pt x="3300412" y="0"/>
                  </a:lnTo>
                  <a:lnTo>
                    <a:pt x="3349088" y="3927"/>
                  </a:lnTo>
                  <a:lnTo>
                    <a:pt x="3395265" y="15299"/>
                  </a:lnTo>
                  <a:lnTo>
                    <a:pt x="3438323" y="33497"/>
                  </a:lnTo>
                  <a:lnTo>
                    <a:pt x="3477645" y="57903"/>
                  </a:lnTo>
                  <a:lnTo>
                    <a:pt x="3512613" y="87899"/>
                  </a:lnTo>
                  <a:lnTo>
                    <a:pt x="3542609" y="122867"/>
                  </a:lnTo>
                  <a:lnTo>
                    <a:pt x="3567015" y="162190"/>
                  </a:lnTo>
                  <a:lnTo>
                    <a:pt x="3585213" y="205248"/>
                  </a:lnTo>
                  <a:lnTo>
                    <a:pt x="3596585" y="251424"/>
                  </a:lnTo>
                  <a:lnTo>
                    <a:pt x="3600513" y="300100"/>
                  </a:lnTo>
                  <a:lnTo>
                    <a:pt x="3600513" y="1500251"/>
                  </a:lnTo>
                  <a:lnTo>
                    <a:pt x="3596585" y="1548923"/>
                  </a:lnTo>
                  <a:lnTo>
                    <a:pt x="3585213" y="1595090"/>
                  </a:lnTo>
                  <a:lnTo>
                    <a:pt x="3567015" y="1638134"/>
                  </a:lnTo>
                  <a:lnTo>
                    <a:pt x="3542609" y="1677439"/>
                  </a:lnTo>
                  <a:lnTo>
                    <a:pt x="3512613" y="1712388"/>
                  </a:lnTo>
                  <a:lnTo>
                    <a:pt x="3477645" y="1742365"/>
                  </a:lnTo>
                  <a:lnTo>
                    <a:pt x="3438323" y="1766754"/>
                  </a:lnTo>
                  <a:lnTo>
                    <a:pt x="3395265" y="1784938"/>
                  </a:lnTo>
                  <a:lnTo>
                    <a:pt x="3349088" y="1796300"/>
                  </a:lnTo>
                  <a:lnTo>
                    <a:pt x="3300412" y="1800225"/>
                  </a:lnTo>
                  <a:lnTo>
                    <a:pt x="300050" y="1800225"/>
                  </a:lnTo>
                  <a:lnTo>
                    <a:pt x="251381" y="1796300"/>
                  </a:lnTo>
                  <a:lnTo>
                    <a:pt x="205212" y="1784938"/>
                  </a:lnTo>
                  <a:lnTo>
                    <a:pt x="162161" y="1766754"/>
                  </a:lnTo>
                  <a:lnTo>
                    <a:pt x="122845" y="1742365"/>
                  </a:lnTo>
                  <a:lnTo>
                    <a:pt x="87883" y="1712388"/>
                  </a:lnTo>
                  <a:lnTo>
                    <a:pt x="57893" y="1677439"/>
                  </a:lnTo>
                  <a:lnTo>
                    <a:pt x="33491" y="1638134"/>
                  </a:lnTo>
                  <a:lnTo>
                    <a:pt x="15297" y="1595090"/>
                  </a:lnTo>
                  <a:lnTo>
                    <a:pt x="3927" y="1548923"/>
                  </a:lnTo>
                  <a:lnTo>
                    <a:pt x="0" y="1500251"/>
                  </a:lnTo>
                  <a:lnTo>
                    <a:pt x="0" y="300100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7" name="CustomShape 10"/>
          <p:cNvSpPr/>
          <p:nvPr/>
        </p:nvSpPr>
        <p:spPr>
          <a:xfrm>
            <a:off x="790200" y="2694240"/>
            <a:ext cx="3243240" cy="165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73990" indent="12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составляют        16 944 в основные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поступило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694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предметов, 16</a:t>
            </a:r>
            <a:r>
              <a:rPr lang="ru-RU" sz="1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предметов</a:t>
            </a:r>
            <a:r>
              <a:rPr lang="ru-RU" sz="18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отреставрировано.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1270"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Фонды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</a:t>
            </a:r>
            <a:r>
              <a:rPr lang="ru-RU" sz="18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составляют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6 484 </a:t>
            </a:r>
            <a:r>
              <a:rPr lang="ru-RU" sz="1800" b="0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экспонатов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28" name="Group 11"/>
          <p:cNvGrpSpPr/>
          <p:nvPr/>
        </p:nvGrpSpPr>
        <p:grpSpPr>
          <a:xfrm>
            <a:off x="5003640" y="3500280"/>
            <a:ext cx="3529080" cy="2149920"/>
            <a:chOff x="5003640" y="3500280"/>
            <a:chExt cx="3529080" cy="2089440"/>
          </a:xfrm>
        </p:grpSpPr>
        <p:pic>
          <p:nvPicPr>
            <p:cNvPr id="629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3640" y="3500280"/>
              <a:ext cx="3528720" cy="208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0" name="CustomShape 12"/>
            <p:cNvSpPr/>
            <p:nvPr/>
          </p:nvSpPr>
          <p:spPr>
            <a:xfrm>
              <a:off x="5003640" y="3500280"/>
              <a:ext cx="3529080" cy="2089440"/>
            </a:xfrm>
            <a:custGeom>
              <a:avLst/>
              <a:gdLst/>
              <a:ahLst/>
              <a:cxnLst/>
              <a:rect l="l" t="t" r="r" b="b"/>
              <a:pathLst>
                <a:path w="3529329" h="2089785">
                  <a:moveTo>
                    <a:pt x="0" y="348233"/>
                  </a:moveTo>
                  <a:lnTo>
                    <a:pt x="3179" y="300990"/>
                  </a:lnTo>
                  <a:lnTo>
                    <a:pt x="12442" y="255675"/>
                  </a:lnTo>
                  <a:lnTo>
                    <a:pt x="27372" y="212705"/>
                  </a:lnTo>
                  <a:lnTo>
                    <a:pt x="47554" y="172494"/>
                  </a:lnTo>
                  <a:lnTo>
                    <a:pt x="72573" y="135458"/>
                  </a:lnTo>
                  <a:lnTo>
                    <a:pt x="102012" y="102012"/>
                  </a:lnTo>
                  <a:lnTo>
                    <a:pt x="135458" y="72573"/>
                  </a:lnTo>
                  <a:lnTo>
                    <a:pt x="172494" y="47554"/>
                  </a:lnTo>
                  <a:lnTo>
                    <a:pt x="212705" y="27372"/>
                  </a:lnTo>
                  <a:lnTo>
                    <a:pt x="255675" y="12442"/>
                  </a:lnTo>
                  <a:lnTo>
                    <a:pt x="300990" y="3179"/>
                  </a:lnTo>
                  <a:lnTo>
                    <a:pt x="348234" y="0"/>
                  </a:lnTo>
                  <a:lnTo>
                    <a:pt x="3180842" y="0"/>
                  </a:lnTo>
                  <a:lnTo>
                    <a:pt x="3228085" y="3179"/>
                  </a:lnTo>
                  <a:lnTo>
                    <a:pt x="3273400" y="12442"/>
                  </a:lnTo>
                  <a:lnTo>
                    <a:pt x="3316370" y="27372"/>
                  </a:lnTo>
                  <a:lnTo>
                    <a:pt x="3356581" y="47554"/>
                  </a:lnTo>
                  <a:lnTo>
                    <a:pt x="3393617" y="72573"/>
                  </a:lnTo>
                  <a:lnTo>
                    <a:pt x="3427063" y="102012"/>
                  </a:lnTo>
                  <a:lnTo>
                    <a:pt x="3456502" y="135458"/>
                  </a:lnTo>
                  <a:lnTo>
                    <a:pt x="3481521" y="172494"/>
                  </a:lnTo>
                  <a:lnTo>
                    <a:pt x="3501703" y="212705"/>
                  </a:lnTo>
                  <a:lnTo>
                    <a:pt x="3516633" y="255675"/>
                  </a:lnTo>
                  <a:lnTo>
                    <a:pt x="3525896" y="300990"/>
                  </a:lnTo>
                  <a:lnTo>
                    <a:pt x="3529076" y="348233"/>
                  </a:lnTo>
                  <a:lnTo>
                    <a:pt x="3529076" y="1741042"/>
                  </a:lnTo>
                  <a:lnTo>
                    <a:pt x="3525896" y="1788285"/>
                  </a:lnTo>
                  <a:lnTo>
                    <a:pt x="3516633" y="1833596"/>
                  </a:lnTo>
                  <a:lnTo>
                    <a:pt x="3501703" y="1876561"/>
                  </a:lnTo>
                  <a:lnTo>
                    <a:pt x="3481521" y="1916766"/>
                  </a:lnTo>
                  <a:lnTo>
                    <a:pt x="3456502" y="1953794"/>
                  </a:lnTo>
                  <a:lnTo>
                    <a:pt x="3427063" y="1987232"/>
                  </a:lnTo>
                  <a:lnTo>
                    <a:pt x="3393617" y="2016664"/>
                  </a:lnTo>
                  <a:lnTo>
                    <a:pt x="3356581" y="2041675"/>
                  </a:lnTo>
                  <a:lnTo>
                    <a:pt x="3316370" y="2061850"/>
                  </a:lnTo>
                  <a:lnTo>
                    <a:pt x="3273400" y="2076775"/>
                  </a:lnTo>
                  <a:lnTo>
                    <a:pt x="3228085" y="2086034"/>
                  </a:lnTo>
                  <a:lnTo>
                    <a:pt x="3180842" y="2089213"/>
                  </a:lnTo>
                  <a:lnTo>
                    <a:pt x="348234" y="2089213"/>
                  </a:lnTo>
                  <a:lnTo>
                    <a:pt x="300990" y="2086034"/>
                  </a:lnTo>
                  <a:lnTo>
                    <a:pt x="255675" y="2076775"/>
                  </a:lnTo>
                  <a:lnTo>
                    <a:pt x="212705" y="2061850"/>
                  </a:lnTo>
                  <a:lnTo>
                    <a:pt x="172494" y="2041675"/>
                  </a:lnTo>
                  <a:lnTo>
                    <a:pt x="135458" y="2016664"/>
                  </a:lnTo>
                  <a:lnTo>
                    <a:pt x="102012" y="1987232"/>
                  </a:lnTo>
                  <a:lnTo>
                    <a:pt x="72573" y="1953794"/>
                  </a:lnTo>
                  <a:lnTo>
                    <a:pt x="47554" y="1916766"/>
                  </a:lnTo>
                  <a:lnTo>
                    <a:pt x="27372" y="1876561"/>
                  </a:lnTo>
                  <a:lnTo>
                    <a:pt x="12442" y="1833596"/>
                  </a:lnTo>
                  <a:lnTo>
                    <a:pt x="3179" y="1788285"/>
                  </a:lnTo>
                  <a:lnTo>
                    <a:pt x="0" y="1741042"/>
                  </a:lnTo>
                  <a:lnTo>
                    <a:pt x="0" y="34823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1" name="CustomShape 13"/>
          <p:cNvSpPr/>
          <p:nvPr/>
        </p:nvSpPr>
        <p:spPr>
          <a:xfrm>
            <a:off x="5231520" y="3702600"/>
            <a:ext cx="3074400" cy="19517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Изданы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книги:</a:t>
            </a:r>
            <a:r>
              <a:rPr lang="ru-RU" sz="1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«Краеведческий альманах «Отражение времени»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(тираж 1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00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экземпляров), «Архитектурные особенности земли </a:t>
            </a:r>
            <a:r>
              <a:rPr lang="ru-RU" sz="18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-Туринской» (тираж 300 экземпляров).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32" name="CustomShape 14"/>
          <p:cNvSpPr/>
          <p:nvPr/>
        </p:nvSpPr>
        <p:spPr>
          <a:xfrm>
            <a:off x="3505320" y="762120"/>
            <a:ext cx="236196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Достигнуто в 2023 году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DC325-382F-D9FD-602D-9C70C1DA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64" y="2780928"/>
            <a:ext cx="4992796" cy="3328531"/>
          </a:xfrm>
          <a:prstGeom prst="rect">
            <a:avLst/>
          </a:prstGeom>
        </p:spPr>
      </p:pic>
      <p:grpSp>
        <p:nvGrpSpPr>
          <p:cNvPr id="633" name="Group 1"/>
          <p:cNvGrpSpPr/>
          <p:nvPr/>
        </p:nvGrpSpPr>
        <p:grpSpPr>
          <a:xfrm>
            <a:off x="210960" y="1207800"/>
            <a:ext cx="8723160" cy="1573128"/>
            <a:chOff x="210960" y="1207800"/>
            <a:chExt cx="8723160" cy="1801440"/>
          </a:xfrm>
        </p:grpSpPr>
        <p:sp>
          <p:nvSpPr>
            <p:cNvPr id="634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5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640" y="120780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6" name="CustomShape 3"/>
            <p:cNvSpPr/>
            <p:nvPr/>
          </p:nvSpPr>
          <p:spPr>
            <a:xfrm>
              <a:off x="251640" y="120780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3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3"/>
                  </a:lnTo>
                  <a:lnTo>
                    <a:pt x="8641016" y="509015"/>
                  </a:lnTo>
                  <a:lnTo>
                    <a:pt x="8633013" y="548645"/>
                  </a:lnTo>
                  <a:lnTo>
                    <a:pt x="8611187" y="580977"/>
                  </a:lnTo>
                  <a:lnTo>
                    <a:pt x="8578812" y="602759"/>
                  </a:lnTo>
                  <a:lnTo>
                    <a:pt x="8539162" y="610742"/>
                  </a:lnTo>
                  <a:lnTo>
                    <a:pt x="101790" y="610742"/>
                  </a:lnTo>
                  <a:lnTo>
                    <a:pt x="62166" y="602759"/>
                  </a:lnTo>
                  <a:lnTo>
                    <a:pt x="29811" y="580977"/>
                  </a:lnTo>
                  <a:lnTo>
                    <a:pt x="7998" y="548645"/>
                  </a:lnTo>
                  <a:lnTo>
                    <a:pt x="0" y="509015"/>
                  </a:lnTo>
                  <a:lnTo>
                    <a:pt x="0" y="101853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40" y="1902240"/>
              <a:ext cx="8640720" cy="61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8" name="CustomShape 4"/>
            <p:cNvSpPr/>
            <p:nvPr/>
          </p:nvSpPr>
          <p:spPr>
            <a:xfrm>
              <a:off x="251640" y="1902240"/>
              <a:ext cx="8640720" cy="610560"/>
            </a:xfrm>
            <a:custGeom>
              <a:avLst/>
              <a:gdLst/>
              <a:ahLst/>
              <a:cxnLst/>
              <a:rect l="l" t="t" r="r" b="b"/>
              <a:pathLst>
                <a:path w="8641080" h="610869">
                  <a:moveTo>
                    <a:pt x="0" y="101854"/>
                  </a:moveTo>
                  <a:lnTo>
                    <a:pt x="7998" y="62204"/>
                  </a:lnTo>
                  <a:lnTo>
                    <a:pt x="29811" y="29829"/>
                  </a:lnTo>
                  <a:lnTo>
                    <a:pt x="62166" y="8002"/>
                  </a:lnTo>
                  <a:lnTo>
                    <a:pt x="101790" y="0"/>
                  </a:lnTo>
                  <a:lnTo>
                    <a:pt x="8539162" y="0"/>
                  </a:lnTo>
                  <a:lnTo>
                    <a:pt x="8578812" y="8002"/>
                  </a:lnTo>
                  <a:lnTo>
                    <a:pt x="8611187" y="29829"/>
                  </a:lnTo>
                  <a:lnTo>
                    <a:pt x="8633013" y="62204"/>
                  </a:lnTo>
                  <a:lnTo>
                    <a:pt x="8641016" y="101854"/>
                  </a:lnTo>
                  <a:lnTo>
                    <a:pt x="8641016" y="509016"/>
                  </a:lnTo>
                  <a:lnTo>
                    <a:pt x="8633013" y="548592"/>
                  </a:lnTo>
                  <a:lnTo>
                    <a:pt x="8611187" y="580929"/>
                  </a:lnTo>
                  <a:lnTo>
                    <a:pt x="8578812" y="602742"/>
                  </a:lnTo>
                  <a:lnTo>
                    <a:pt x="8539162" y="610743"/>
                  </a:lnTo>
                  <a:lnTo>
                    <a:pt x="101790" y="610743"/>
                  </a:lnTo>
                  <a:lnTo>
                    <a:pt x="62166" y="602742"/>
                  </a:lnTo>
                  <a:lnTo>
                    <a:pt x="29811" y="580929"/>
                  </a:lnTo>
                  <a:lnTo>
                    <a:pt x="7998" y="548592"/>
                  </a:lnTo>
                  <a:lnTo>
                    <a:pt x="0" y="509016"/>
                  </a:lnTo>
                  <a:lnTo>
                    <a:pt x="0" y="101854"/>
                  </a:lnTo>
                  <a:close/>
                </a:path>
              </a:pathLst>
            </a:custGeom>
            <a:noFill/>
            <a:ln w="9525">
              <a:solidFill>
                <a:srgbClr val="9BBA5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9" name="TextShape 5"/>
          <p:cNvSpPr txBox="1"/>
          <p:nvPr/>
        </p:nvSpPr>
        <p:spPr>
          <a:xfrm>
            <a:off x="3481560" y="362520"/>
            <a:ext cx="218160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1800" b="1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40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5960" y="861120"/>
            <a:ext cx="862200" cy="220680"/>
          </a:xfrm>
          <a:prstGeom prst="rect">
            <a:avLst/>
          </a:prstGeom>
          <a:ln w="0">
            <a:noFill/>
          </a:ln>
        </p:spPr>
      </p:pic>
      <p:sp>
        <p:nvSpPr>
          <p:cNvPr id="641" name="CustomShape 6"/>
          <p:cNvSpPr/>
          <p:nvPr/>
        </p:nvSpPr>
        <p:spPr>
          <a:xfrm>
            <a:off x="329760" y="1253880"/>
            <a:ext cx="8287560" cy="9753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440" rIns="0" bIns="0">
            <a:spAutoFit/>
          </a:bodyPr>
          <a:lstStyle/>
          <a:p>
            <a:pPr marL="12700">
              <a:lnSpc>
                <a:spcPts val="1660"/>
              </a:lnSpc>
              <a:spcBef>
                <a:spcPts val="365"/>
              </a:spcBef>
            </a:pP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5 847,2 –</a:t>
            </a:r>
            <a:r>
              <a:rPr lang="ru-RU" sz="16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бюджетному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учреждению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6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СлободоТуринский</a:t>
            </a:r>
            <a:r>
              <a:rPr lang="ru-RU" sz="16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районный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историко- </a:t>
            </a:r>
            <a:r>
              <a:rPr lang="ru-RU" sz="1600" b="0" strike="noStrike" spc="-38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краеведческий</a:t>
            </a: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музей»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4 789,8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содержание</a:t>
            </a:r>
            <a:r>
              <a:rPr lang="ru-RU" sz="16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6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lang="ru-RU" sz="16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МБУК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«Центр</a:t>
            </a:r>
            <a:r>
              <a:rPr lang="ru-RU" sz="16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культурного</a:t>
            </a:r>
            <a:r>
              <a:rPr lang="ru-RU" sz="16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развития»</a:t>
            </a:r>
            <a:endParaRPr lang="ru-RU" sz="1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52" name="Group 14"/>
          <p:cNvGrpSpPr/>
          <p:nvPr/>
        </p:nvGrpSpPr>
        <p:grpSpPr>
          <a:xfrm>
            <a:off x="395280" y="5445000"/>
            <a:ext cx="2664000" cy="360360"/>
            <a:chOff x="395280" y="5445000"/>
            <a:chExt cx="2664000" cy="360360"/>
          </a:xfrm>
        </p:grpSpPr>
        <p:sp>
          <p:nvSpPr>
            <p:cNvPr id="653" name="CustomShape 15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24"/>
                  </a:lnTo>
                  <a:lnTo>
                    <a:pt x="17589" y="17605"/>
                  </a:lnTo>
                  <a:lnTo>
                    <a:pt x="4719" y="36701"/>
                  </a:lnTo>
                  <a:lnTo>
                    <a:pt x="0" y="60071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71"/>
                  </a:lnTo>
                  <a:lnTo>
                    <a:pt x="2659163" y="36701"/>
                  </a:lnTo>
                  <a:lnTo>
                    <a:pt x="2646283" y="17605"/>
                  </a:lnTo>
                  <a:lnTo>
                    <a:pt x="2627187" y="4724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16"/>
            <p:cNvSpPr/>
            <p:nvPr/>
          </p:nvSpPr>
          <p:spPr>
            <a:xfrm>
              <a:off x="395280" y="544500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71"/>
                  </a:moveTo>
                  <a:lnTo>
                    <a:pt x="4719" y="36701"/>
                  </a:lnTo>
                  <a:lnTo>
                    <a:pt x="17589" y="17605"/>
                  </a:lnTo>
                  <a:lnTo>
                    <a:pt x="36679" y="4724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24"/>
                  </a:lnTo>
                  <a:lnTo>
                    <a:pt x="2646283" y="17605"/>
                  </a:lnTo>
                  <a:lnTo>
                    <a:pt x="2659163" y="36701"/>
                  </a:lnTo>
                  <a:lnTo>
                    <a:pt x="2663888" y="60071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7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5" name="CustomShape 17"/>
          <p:cNvSpPr/>
          <p:nvPr/>
        </p:nvSpPr>
        <p:spPr>
          <a:xfrm>
            <a:off x="411840" y="5486040"/>
            <a:ext cx="38001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  <a:tabLst>
                <a:tab pos="3458845" algn="l"/>
                <a:tab pos="5048885" algn="l"/>
                <a:tab pos="6348095" algn="l"/>
                <a:tab pos="7461250" algn="l"/>
              </a:tabLst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600" b="0" strike="noStrike" spc="-15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п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ан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ru-RU" sz="1600" b="0" strike="noStrike" spc="3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10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,6 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</a:t>
            </a:r>
            <a:r>
              <a:rPr lang="ru-RU" sz="1600" b="0" strike="noStrike" spc="-15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л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н.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р</a:t>
            </a:r>
            <a:r>
              <a:rPr lang="ru-RU" sz="1600" b="0" strike="noStrike" spc="-15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у</a:t>
            </a:r>
            <a:r>
              <a:rPr lang="ru-RU" sz="1600" b="0" strike="noStrike" spc="-7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б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	</a:t>
            </a:r>
            <a:endParaRPr lang="ru-RU" sz="2400" b="0" strike="noStrike" spc="-1" dirty="0">
              <a:latin typeface="Arial" panose="020B0604020202020204"/>
            </a:endParaRPr>
          </a:p>
        </p:txBody>
      </p:sp>
      <p:grpSp>
        <p:nvGrpSpPr>
          <p:cNvPr id="656" name="Group 18"/>
          <p:cNvGrpSpPr/>
          <p:nvPr/>
        </p:nvGrpSpPr>
        <p:grpSpPr>
          <a:xfrm>
            <a:off x="395280" y="6021360"/>
            <a:ext cx="2664000" cy="360360"/>
            <a:chOff x="395280" y="6021360"/>
            <a:chExt cx="2664000" cy="360360"/>
          </a:xfrm>
        </p:grpSpPr>
        <p:sp>
          <p:nvSpPr>
            <p:cNvPr id="657" name="CustomShape 19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603817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603817" y="360362"/>
                  </a:lnTo>
                  <a:lnTo>
                    <a:pt x="2627187" y="355643"/>
                  </a:lnTo>
                  <a:lnTo>
                    <a:pt x="2646283" y="342772"/>
                  </a:lnTo>
                  <a:lnTo>
                    <a:pt x="2659163" y="323682"/>
                  </a:lnTo>
                  <a:lnTo>
                    <a:pt x="2663888" y="300304"/>
                  </a:lnTo>
                  <a:lnTo>
                    <a:pt x="2663888" y="60058"/>
                  </a:lnTo>
                  <a:lnTo>
                    <a:pt x="2659163" y="36679"/>
                  </a:lnTo>
                  <a:lnTo>
                    <a:pt x="2646283" y="17589"/>
                  </a:lnTo>
                  <a:lnTo>
                    <a:pt x="2627187" y="4719"/>
                  </a:lnTo>
                  <a:lnTo>
                    <a:pt x="2603817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20"/>
            <p:cNvSpPr/>
            <p:nvPr/>
          </p:nvSpPr>
          <p:spPr>
            <a:xfrm>
              <a:off x="395280" y="6021360"/>
              <a:ext cx="2664000" cy="36036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603817" y="0"/>
                  </a:lnTo>
                  <a:lnTo>
                    <a:pt x="2627187" y="4719"/>
                  </a:lnTo>
                  <a:lnTo>
                    <a:pt x="2646283" y="17589"/>
                  </a:lnTo>
                  <a:lnTo>
                    <a:pt x="2659163" y="36679"/>
                  </a:lnTo>
                  <a:lnTo>
                    <a:pt x="2663888" y="60058"/>
                  </a:lnTo>
                  <a:lnTo>
                    <a:pt x="2663888" y="300304"/>
                  </a:lnTo>
                  <a:lnTo>
                    <a:pt x="2659163" y="323682"/>
                  </a:lnTo>
                  <a:lnTo>
                    <a:pt x="2646283" y="342772"/>
                  </a:lnTo>
                  <a:lnTo>
                    <a:pt x="2627187" y="355643"/>
                  </a:lnTo>
                  <a:lnTo>
                    <a:pt x="2603817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9" name="CustomShape 21"/>
          <p:cNvSpPr/>
          <p:nvPr/>
        </p:nvSpPr>
        <p:spPr>
          <a:xfrm>
            <a:off x="411840" y="6062400"/>
            <a:ext cx="2630520" cy="257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4478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10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,6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9409F-6A46-D47B-6B6A-BC291378EF6E}"/>
              </a:ext>
            </a:extLst>
          </p:cNvPr>
          <p:cNvSpPr txBox="1"/>
          <p:nvPr/>
        </p:nvSpPr>
        <p:spPr>
          <a:xfrm>
            <a:off x="251640" y="2741452"/>
            <a:ext cx="3384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Среднемесячная номинальная заработная плата по Указам Президента РФ за 2023 год для работников муниципальных учреждений культуры и искусства составляет 48 812 рублей.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roup 1"/>
          <p:cNvGrpSpPr/>
          <p:nvPr/>
        </p:nvGrpSpPr>
        <p:grpSpPr>
          <a:xfrm>
            <a:off x="539640" y="1556640"/>
            <a:ext cx="3764520" cy="2258280"/>
            <a:chOff x="539640" y="1556640"/>
            <a:chExt cx="3764520" cy="2258280"/>
          </a:xfrm>
        </p:grpSpPr>
        <p:sp>
          <p:nvSpPr>
            <p:cNvPr id="664" name="CustomShape 2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3"/>
            <p:cNvSpPr/>
            <p:nvPr/>
          </p:nvSpPr>
          <p:spPr>
            <a:xfrm>
              <a:off x="53964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6" name="CustomShape 4"/>
          <p:cNvSpPr/>
          <p:nvPr/>
        </p:nvSpPr>
        <p:spPr>
          <a:xfrm>
            <a:off x="3018240" y="362520"/>
            <a:ext cx="31068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Физическая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67" name="CustomShape 5"/>
          <p:cNvSpPr/>
          <p:nvPr/>
        </p:nvSpPr>
        <p:spPr>
          <a:xfrm>
            <a:off x="539640" y="1556640"/>
            <a:ext cx="3764520" cy="167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8191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</a:t>
            </a:r>
            <a:r>
              <a:rPr lang="ru-RU" sz="2000" b="0" strike="noStrike" spc="-9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спортивно-массовых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ts val="1885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оздоровительных</a:t>
            </a:r>
            <a:r>
              <a:rPr lang="ru-RU" sz="2000" b="0" strike="noStrike" spc="-5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24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районного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значения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</a:t>
            </a:r>
            <a:r>
              <a:rPr lang="ru-RU" sz="2000" b="0" strike="noStrike" spc="-2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125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68" name="Group 6"/>
          <p:cNvGrpSpPr/>
          <p:nvPr/>
        </p:nvGrpSpPr>
        <p:grpSpPr>
          <a:xfrm>
            <a:off x="4572000" y="1556640"/>
            <a:ext cx="3764520" cy="2258280"/>
            <a:chOff x="4572000" y="1556640"/>
            <a:chExt cx="3764520" cy="2258280"/>
          </a:xfrm>
        </p:grpSpPr>
        <p:sp>
          <p:nvSpPr>
            <p:cNvPr id="669" name="CustomShape 7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3764407" y="0"/>
                  </a:moveTo>
                  <a:lnTo>
                    <a:pt x="0" y="0"/>
                  </a:lnTo>
                  <a:lnTo>
                    <a:pt x="0" y="2258694"/>
                  </a:lnTo>
                  <a:lnTo>
                    <a:pt x="3764407" y="2258694"/>
                  </a:lnTo>
                  <a:lnTo>
                    <a:pt x="3764407" y="0"/>
                  </a:lnTo>
                  <a:close/>
                </a:path>
              </a:pathLst>
            </a:custGeom>
            <a:solidFill>
              <a:srgbClr val="F7954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CustomShape 8"/>
            <p:cNvSpPr/>
            <p:nvPr/>
          </p:nvSpPr>
          <p:spPr>
            <a:xfrm>
              <a:off x="4572000" y="1556640"/>
              <a:ext cx="3764520" cy="2258280"/>
            </a:xfrm>
            <a:custGeom>
              <a:avLst/>
              <a:gdLst/>
              <a:ahLst/>
              <a:cxnLst/>
              <a:rect l="l" t="t" r="r" b="b"/>
              <a:pathLst>
                <a:path w="3764915" h="2258695">
                  <a:moveTo>
                    <a:pt x="0" y="2258694"/>
                  </a:moveTo>
                  <a:lnTo>
                    <a:pt x="3764407" y="2258694"/>
                  </a:lnTo>
                  <a:lnTo>
                    <a:pt x="3764407" y="0"/>
                  </a:lnTo>
                  <a:lnTo>
                    <a:pt x="0" y="0"/>
                  </a:lnTo>
                  <a:lnTo>
                    <a:pt x="0" y="2258694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1" name="CustomShape 9"/>
          <p:cNvSpPr/>
          <p:nvPr/>
        </p:nvSpPr>
        <p:spPr>
          <a:xfrm>
            <a:off x="4572000" y="1556640"/>
            <a:ext cx="3764520" cy="166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 panose="020B0604020202020204"/>
            </a:endParaRPr>
          </a:p>
          <a:p>
            <a:pPr algn="ctr">
              <a:lnSpc>
                <a:spcPts val="2240"/>
              </a:lnSpc>
              <a:spcBef>
                <a:spcPts val="1860"/>
              </a:spcBef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1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32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5125" indent="-635" algn="ctr">
              <a:lnSpc>
                <a:spcPct val="86000"/>
              </a:lnSpc>
              <a:spcBef>
                <a:spcPts val="165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соревнованиях окружного, </a:t>
            </a:r>
            <a:r>
              <a:rPr lang="ru-RU" sz="2000" b="0" strike="noStrike" spc="4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областного,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 </a:t>
            </a:r>
            <a:r>
              <a:rPr lang="ru-RU" sz="2000" b="0" strike="noStrike" spc="-49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масштаба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72" name="CustomShape 10"/>
          <p:cNvSpPr/>
          <p:nvPr/>
        </p:nvSpPr>
        <p:spPr>
          <a:xfrm>
            <a:off x="4860000" y="4077000"/>
            <a:ext cx="3764520" cy="1894643"/>
          </a:xfrm>
          <a:prstGeom prst="rect">
            <a:avLst/>
          </a:prstGeom>
          <a:solidFill>
            <a:srgbClr val="F7954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00" rIns="0" bIns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800" b="0" strike="noStrike" spc="-1" dirty="0">
              <a:latin typeface="Arial" panose="020B0604020202020204"/>
            </a:endParaRPr>
          </a:p>
          <a:p>
            <a:pPr marL="200025" algn="ctr">
              <a:lnSpc>
                <a:spcPts val="208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жителей,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систематически 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занимающихся</a:t>
            </a:r>
            <a:r>
              <a:rPr lang="ru-RU" sz="2000" b="0" strike="noStrike" spc="-4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физической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1885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культурой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2000" b="0" strike="noStrike" spc="-1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спортом,</a:t>
            </a:r>
            <a:r>
              <a:rPr lang="ru-RU" sz="2000" b="0" strike="noStrike" spc="-4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000" b="0" strike="noStrike" spc="-2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общей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635" algn="ctr">
              <a:lnSpc>
                <a:spcPts val="2070"/>
              </a:lnSpc>
            </a:pP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численности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7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22910" algn="ctr">
              <a:lnSpc>
                <a:spcPts val="2080"/>
              </a:lnSpc>
              <a:spcBef>
                <a:spcPts val="165"/>
              </a:spcBef>
            </a:pPr>
            <a:r>
              <a:rPr lang="ru-RU" sz="2000" b="0" strike="noStrike" spc="-1" dirty="0" err="1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2000" b="0" strike="noStrike" spc="-75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2000" b="0" strike="noStrike" spc="-3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5</a:t>
            </a:r>
            <a:r>
              <a:rPr lang="ru-RU" sz="2000" b="0" strike="noStrike" spc="-486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20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,2%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0" y="4098779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4"/>
          <p:cNvGrpSpPr/>
          <p:nvPr/>
        </p:nvGrpSpPr>
        <p:grpSpPr>
          <a:xfrm>
            <a:off x="402353" y="4874519"/>
            <a:ext cx="634680" cy="906480"/>
            <a:chOff x="395640" y="3385440"/>
            <a:chExt cx="634680" cy="906480"/>
          </a:xfrm>
        </p:grpSpPr>
        <p:pic>
          <p:nvPicPr>
            <p:cNvPr id="49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74" name="Group 1"/>
          <p:cNvGrpSpPr/>
          <p:nvPr/>
        </p:nvGrpSpPr>
        <p:grpSpPr>
          <a:xfrm>
            <a:off x="210960" y="1125720"/>
            <a:ext cx="8723160" cy="1883520"/>
            <a:chOff x="210960" y="1125720"/>
            <a:chExt cx="8723160" cy="1883520"/>
          </a:xfrm>
        </p:grpSpPr>
        <p:sp>
          <p:nvSpPr>
            <p:cNvPr id="675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7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40" y="11257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7" name="CustomShape 3"/>
            <p:cNvSpPr/>
            <p:nvPr/>
          </p:nvSpPr>
          <p:spPr>
            <a:xfrm>
              <a:off x="395640" y="11257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8" name="TextShape 4"/>
          <p:cNvSpPr txBox="1"/>
          <p:nvPr/>
        </p:nvSpPr>
        <p:spPr>
          <a:xfrm>
            <a:off x="1931400" y="325800"/>
            <a:ext cx="5280480" cy="394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бюджета</a:t>
            </a:r>
            <a:r>
              <a:rPr lang="ru-RU" sz="1800" b="1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физическую 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культуру</a:t>
            </a:r>
            <a:r>
              <a:rPr lang="ru-RU" sz="1800" b="1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7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440" y="798480"/>
            <a:ext cx="1045080" cy="196200"/>
          </a:xfrm>
          <a:prstGeom prst="rect">
            <a:avLst/>
          </a:prstGeom>
          <a:ln w="0">
            <a:noFill/>
          </a:ln>
        </p:spPr>
      </p:pic>
      <p:sp>
        <p:nvSpPr>
          <p:cNvPr id="680" name="CustomShape 5"/>
          <p:cNvSpPr/>
          <p:nvPr/>
        </p:nvSpPr>
        <p:spPr>
          <a:xfrm>
            <a:off x="556200" y="140724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0,6</a:t>
            </a:r>
            <a:endParaRPr lang="ru-RU" sz="1800" b="0" strike="noStrike" spc="-1" dirty="0">
              <a:latin typeface="Arial" panose="020B0604020202020204"/>
            </a:endParaRPr>
          </a:p>
        </p:txBody>
      </p:sp>
      <p:grpSp>
        <p:nvGrpSpPr>
          <p:cNvPr id="681" name="Group 6"/>
          <p:cNvGrpSpPr/>
          <p:nvPr/>
        </p:nvGrpSpPr>
        <p:grpSpPr>
          <a:xfrm>
            <a:off x="1029960" y="1125720"/>
            <a:ext cx="7594920" cy="588960"/>
            <a:chOff x="1029960" y="1125720"/>
            <a:chExt cx="7594920" cy="588960"/>
          </a:xfrm>
        </p:grpSpPr>
        <p:sp>
          <p:nvSpPr>
            <p:cNvPr id="682" name="CustomShape 7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8"/>
            <p:cNvSpPr/>
            <p:nvPr/>
          </p:nvSpPr>
          <p:spPr>
            <a:xfrm>
              <a:off x="1029960" y="11257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4" name="CustomShape 9"/>
          <p:cNvSpPr/>
          <p:nvPr/>
        </p:nvSpPr>
        <p:spPr>
          <a:xfrm>
            <a:off x="1110240" y="1293480"/>
            <a:ext cx="388512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спортивных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85" name="Group 10"/>
          <p:cNvGrpSpPr/>
          <p:nvPr/>
        </p:nvGrpSpPr>
        <p:grpSpPr>
          <a:xfrm>
            <a:off x="395640" y="1878840"/>
            <a:ext cx="634680" cy="906480"/>
            <a:chOff x="395640" y="1878840"/>
            <a:chExt cx="634680" cy="906480"/>
          </a:xfrm>
        </p:grpSpPr>
        <p:pic>
          <p:nvPicPr>
            <p:cNvPr id="686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40" y="18788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CustomShape 11"/>
            <p:cNvSpPr/>
            <p:nvPr/>
          </p:nvSpPr>
          <p:spPr>
            <a:xfrm>
              <a:off x="395640" y="18788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80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652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373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8" name="CustomShape 12"/>
          <p:cNvSpPr/>
          <p:nvPr/>
        </p:nvSpPr>
        <p:spPr>
          <a:xfrm>
            <a:off x="556200" y="216036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0,1</a:t>
            </a:r>
            <a:endParaRPr lang="ru-RU" sz="1800" b="0" strike="noStrike" spc="-1">
              <a:latin typeface="Arial" panose="020B0604020202020204"/>
            </a:endParaRPr>
          </a:p>
        </p:txBody>
      </p:sp>
      <p:grpSp>
        <p:nvGrpSpPr>
          <p:cNvPr id="689" name="Group 13"/>
          <p:cNvGrpSpPr/>
          <p:nvPr/>
        </p:nvGrpSpPr>
        <p:grpSpPr>
          <a:xfrm>
            <a:off x="1029960" y="1878840"/>
            <a:ext cx="7594920" cy="588960"/>
            <a:chOff x="1029960" y="1878840"/>
            <a:chExt cx="7594920" cy="588960"/>
          </a:xfrm>
        </p:grpSpPr>
        <p:sp>
          <p:nvSpPr>
            <p:cNvPr id="690" name="CustomShape 14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66"/>
                  </a:lnTo>
                  <a:lnTo>
                    <a:pt x="7566193" y="560530"/>
                  </a:lnTo>
                  <a:lnTo>
                    <a:pt x="7587229" y="529326"/>
                  </a:lnTo>
                  <a:lnTo>
                    <a:pt x="7594942" y="491109"/>
                  </a:lnTo>
                  <a:lnTo>
                    <a:pt x="7594942" y="98298"/>
                  </a:lnTo>
                  <a:lnTo>
                    <a:pt x="7587229" y="60007"/>
                  </a:lnTo>
                  <a:lnTo>
                    <a:pt x="7566193" y="28765"/>
                  </a:lnTo>
                  <a:lnTo>
                    <a:pt x="7534988" y="7715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CustomShape 15"/>
            <p:cNvSpPr/>
            <p:nvPr/>
          </p:nvSpPr>
          <p:spPr>
            <a:xfrm>
              <a:off x="1029960" y="187884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298"/>
                  </a:moveTo>
                  <a:lnTo>
                    <a:pt x="7594942" y="491109"/>
                  </a:lnTo>
                  <a:lnTo>
                    <a:pt x="7587229" y="529326"/>
                  </a:lnTo>
                  <a:lnTo>
                    <a:pt x="7566193" y="560530"/>
                  </a:lnTo>
                  <a:lnTo>
                    <a:pt x="7534988" y="58156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5"/>
                  </a:lnTo>
                  <a:lnTo>
                    <a:pt x="7566193" y="28765"/>
                  </a:lnTo>
                  <a:lnTo>
                    <a:pt x="7587229" y="60007"/>
                  </a:lnTo>
                  <a:lnTo>
                    <a:pt x="7594942" y="98298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2" name="CustomShape 16"/>
          <p:cNvSpPr/>
          <p:nvPr/>
        </p:nvSpPr>
        <p:spPr>
          <a:xfrm>
            <a:off x="1110240" y="2046960"/>
            <a:ext cx="2833560" cy="2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Приобретение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спортивного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инвентаря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693" name="Group 17"/>
          <p:cNvGrpSpPr/>
          <p:nvPr/>
        </p:nvGrpSpPr>
        <p:grpSpPr>
          <a:xfrm>
            <a:off x="395640" y="2632320"/>
            <a:ext cx="634680" cy="906480"/>
            <a:chOff x="395640" y="2632320"/>
            <a:chExt cx="634680" cy="906480"/>
          </a:xfrm>
        </p:grpSpPr>
        <p:pic>
          <p:nvPicPr>
            <p:cNvPr id="694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40" y="263232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5" name="CustomShape 18"/>
            <p:cNvSpPr/>
            <p:nvPr/>
          </p:nvSpPr>
          <p:spPr>
            <a:xfrm>
              <a:off x="395640" y="263232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6" name="CustomShape 19"/>
          <p:cNvSpPr/>
          <p:nvPr/>
        </p:nvSpPr>
        <p:spPr>
          <a:xfrm>
            <a:off x="556200" y="2913840"/>
            <a:ext cx="4725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15,8</a:t>
            </a:r>
            <a:endParaRPr lang="ru-RU" sz="1800" b="0" strike="noStrike" spc="-1" dirty="0">
              <a:latin typeface="Arial" panose="020B0604020202020204"/>
            </a:endParaRPr>
          </a:p>
        </p:txBody>
      </p:sp>
      <p:grpSp>
        <p:nvGrpSpPr>
          <p:cNvPr id="697" name="Group 20"/>
          <p:cNvGrpSpPr/>
          <p:nvPr/>
        </p:nvGrpSpPr>
        <p:grpSpPr>
          <a:xfrm>
            <a:off x="1029960" y="2632320"/>
            <a:ext cx="7594920" cy="588960"/>
            <a:chOff x="1029960" y="2632320"/>
            <a:chExt cx="7594920" cy="588960"/>
          </a:xfrm>
        </p:grpSpPr>
        <p:sp>
          <p:nvSpPr>
            <p:cNvPr id="698" name="CustomShape 21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496771" y="0"/>
                  </a:moveTo>
                  <a:lnTo>
                    <a:pt x="0" y="0"/>
                  </a:lnTo>
                  <a:lnTo>
                    <a:pt x="0" y="589280"/>
                  </a:lnTo>
                  <a:lnTo>
                    <a:pt x="7496771" y="589280"/>
                  </a:lnTo>
                  <a:lnTo>
                    <a:pt x="7534988" y="581546"/>
                  </a:lnTo>
                  <a:lnTo>
                    <a:pt x="7566193" y="560466"/>
                  </a:lnTo>
                  <a:lnTo>
                    <a:pt x="7587229" y="529218"/>
                  </a:lnTo>
                  <a:lnTo>
                    <a:pt x="7594942" y="490982"/>
                  </a:lnTo>
                  <a:lnTo>
                    <a:pt x="7594942" y="98171"/>
                  </a:lnTo>
                  <a:lnTo>
                    <a:pt x="7587229" y="59953"/>
                  </a:lnTo>
                  <a:lnTo>
                    <a:pt x="7566193" y="28749"/>
                  </a:lnTo>
                  <a:lnTo>
                    <a:pt x="7534988" y="7713"/>
                  </a:lnTo>
                  <a:lnTo>
                    <a:pt x="7496771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CustomShape 22"/>
            <p:cNvSpPr/>
            <p:nvPr/>
          </p:nvSpPr>
          <p:spPr>
            <a:xfrm>
              <a:off x="1029960" y="2632320"/>
              <a:ext cx="7594920" cy="588960"/>
            </a:xfrm>
            <a:custGeom>
              <a:avLst/>
              <a:gdLst/>
              <a:ahLst/>
              <a:cxnLst/>
              <a:rect l="l" t="t" r="r" b="b"/>
              <a:pathLst>
                <a:path w="7595234" h="589280">
                  <a:moveTo>
                    <a:pt x="7594942" y="98171"/>
                  </a:moveTo>
                  <a:lnTo>
                    <a:pt x="7594942" y="490982"/>
                  </a:lnTo>
                  <a:lnTo>
                    <a:pt x="7587229" y="529218"/>
                  </a:lnTo>
                  <a:lnTo>
                    <a:pt x="7566193" y="560466"/>
                  </a:lnTo>
                  <a:lnTo>
                    <a:pt x="7534988" y="581546"/>
                  </a:lnTo>
                  <a:lnTo>
                    <a:pt x="7496771" y="589280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7496771" y="0"/>
                  </a:lnTo>
                  <a:lnTo>
                    <a:pt x="7534988" y="7713"/>
                  </a:lnTo>
                  <a:lnTo>
                    <a:pt x="7566193" y="28749"/>
                  </a:lnTo>
                  <a:lnTo>
                    <a:pt x="7587229" y="59953"/>
                  </a:lnTo>
                  <a:lnTo>
                    <a:pt x="7594942" y="98171"/>
                  </a:lnTo>
                  <a:close/>
                </a:path>
              </a:pathLst>
            </a:custGeom>
            <a:noFill/>
            <a:ln w="15874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0" name="CustomShape 23"/>
          <p:cNvSpPr/>
          <p:nvPr/>
        </p:nvSpPr>
        <p:spPr>
          <a:xfrm>
            <a:off x="1110240" y="2800440"/>
            <a:ext cx="6414088" cy="2124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Развитие системы образования в </a:t>
            </a:r>
            <a:r>
              <a:rPr lang="ru-RU" sz="1300" b="0" strike="noStrike" spc="-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3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 муниципальном районе</a:t>
            </a:r>
          </a:p>
        </p:txBody>
      </p:sp>
      <p:grpSp>
        <p:nvGrpSpPr>
          <p:cNvPr id="701" name="Group 24"/>
          <p:cNvGrpSpPr/>
          <p:nvPr/>
        </p:nvGrpSpPr>
        <p:grpSpPr>
          <a:xfrm>
            <a:off x="395640" y="3385440"/>
            <a:ext cx="634680" cy="906480"/>
            <a:chOff x="395640" y="3385440"/>
            <a:chExt cx="634680" cy="906480"/>
          </a:xfrm>
        </p:grpSpPr>
        <p:pic>
          <p:nvPicPr>
            <p:cNvPr id="702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3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4" name="CustomShape 26"/>
          <p:cNvSpPr/>
          <p:nvPr/>
        </p:nvSpPr>
        <p:spPr>
          <a:xfrm>
            <a:off x="556200" y="3667320"/>
            <a:ext cx="3114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0,1</a:t>
            </a: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705" name="CustomShape 27"/>
          <p:cNvSpPr/>
          <p:nvPr/>
        </p:nvSpPr>
        <p:spPr>
          <a:xfrm>
            <a:off x="1029960" y="3385440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8"/>
          <p:cNvSpPr/>
          <p:nvPr/>
        </p:nvSpPr>
        <p:spPr>
          <a:xfrm>
            <a:off x="1110240" y="3468600"/>
            <a:ext cx="711612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поэтапному</a:t>
            </a:r>
            <a:r>
              <a:rPr lang="ru-RU" sz="13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внедрению</a:t>
            </a:r>
            <a:r>
              <a:rPr lang="ru-RU" sz="13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3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Всероссийского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физкультурно-спортивного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комплекса</a:t>
            </a:r>
            <a:r>
              <a:rPr lang="ru-RU" sz="13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«Готов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</a:t>
            </a:r>
            <a:r>
              <a:rPr lang="ru-RU" sz="13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труду</a:t>
            </a:r>
            <a:r>
              <a:rPr lang="ru-RU" sz="13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обороне»</a:t>
            </a:r>
            <a:r>
              <a:rPr lang="ru-RU" sz="13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(ГТО)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3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-Туринском</a:t>
            </a:r>
            <a:r>
              <a:rPr lang="ru-RU" sz="13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муниципальном</a:t>
            </a:r>
            <a:r>
              <a:rPr lang="ru-RU" sz="13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районе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07" name="CustomShape 29"/>
          <p:cNvSpPr/>
          <p:nvPr/>
        </p:nvSpPr>
        <p:spPr>
          <a:xfrm>
            <a:off x="1278360" y="5731131"/>
            <a:ext cx="2665440" cy="29929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4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 50,3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sp>
        <p:nvSpPr>
          <p:cNvPr id="708" name="CustomShape 30"/>
          <p:cNvSpPr/>
          <p:nvPr/>
        </p:nvSpPr>
        <p:spPr>
          <a:xfrm>
            <a:off x="4826160" y="5731130"/>
            <a:ext cx="2665440" cy="299295"/>
          </a:xfrm>
          <a:prstGeom prst="rect">
            <a:avLst/>
          </a:prstGeom>
          <a:solidFill>
            <a:srgbClr val="4F81BC"/>
          </a:solidFill>
          <a:ln w="15875">
            <a:solidFill>
              <a:srgbClr val="2541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135890">
              <a:lnSpc>
                <a:spcPct val="100000"/>
              </a:lnSpc>
              <a:spcBef>
                <a:spcPts val="41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600" b="0" strike="noStrike" spc="-2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год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(факт)</a:t>
            </a:r>
            <a:r>
              <a:rPr lang="ru-RU" sz="1600" b="0" strike="noStrike" spc="2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49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,6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pSp>
        <p:nvGrpSpPr>
          <p:cNvPr id="38" name="Group 24"/>
          <p:cNvGrpSpPr/>
          <p:nvPr/>
        </p:nvGrpSpPr>
        <p:grpSpPr>
          <a:xfrm>
            <a:off x="394560" y="4124518"/>
            <a:ext cx="634680" cy="906480"/>
            <a:chOff x="395640" y="3385440"/>
            <a:chExt cx="634680" cy="906480"/>
          </a:xfrm>
        </p:grpSpPr>
        <p:pic>
          <p:nvPicPr>
            <p:cNvPr id="39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40" y="3385440"/>
              <a:ext cx="634320" cy="90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" name="CustomShape 25"/>
            <p:cNvSpPr/>
            <p:nvPr/>
          </p:nvSpPr>
          <p:spPr>
            <a:xfrm>
              <a:off x="395640" y="3385440"/>
              <a:ext cx="634680" cy="906480"/>
            </a:xfrm>
            <a:custGeom>
              <a:avLst/>
              <a:gdLst/>
              <a:ahLst/>
              <a:cxnLst/>
              <a:rect l="l" t="t" r="r" b="b"/>
              <a:pathLst>
                <a:path w="635000" h="906779">
                  <a:moveTo>
                    <a:pt x="634593" y="0"/>
                  </a:moveTo>
                  <a:lnTo>
                    <a:pt x="634593" y="589280"/>
                  </a:lnTo>
                  <a:lnTo>
                    <a:pt x="317296" y="906526"/>
                  </a:lnTo>
                  <a:lnTo>
                    <a:pt x="0" y="589280"/>
                  </a:lnTo>
                  <a:lnTo>
                    <a:pt x="0" y="0"/>
                  </a:lnTo>
                  <a:lnTo>
                    <a:pt x="317296" y="317246"/>
                  </a:lnTo>
                  <a:lnTo>
                    <a:pt x="634593" y="0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" name="CustomShape 27"/>
          <p:cNvSpPr/>
          <p:nvPr/>
        </p:nvSpPr>
        <p:spPr>
          <a:xfrm>
            <a:off x="1028700" y="4124518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8"/>
          <p:cNvSpPr/>
          <p:nvPr/>
        </p:nvSpPr>
        <p:spPr>
          <a:xfrm>
            <a:off x="1110240" y="4190477"/>
            <a:ext cx="7116120" cy="3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спортивной площадки (оснащение спортивным оборудованием для занятий уличной гимнастики)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4" name="CustomShape 26"/>
          <p:cNvSpPr/>
          <p:nvPr/>
        </p:nvSpPr>
        <p:spPr>
          <a:xfrm>
            <a:off x="562680" y="4418998"/>
            <a:ext cx="3114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" dirty="0">
                <a:solidFill>
                  <a:srgbClr val="000000"/>
                </a:solidFill>
                <a:latin typeface="Times New Roman" panose="02020603050405020304"/>
              </a:rPr>
              <a:t>0,3</a:t>
            </a:r>
            <a:endParaRPr lang="ru-RU" sz="1800" b="0" strike="noStrike" spc="-1" dirty="0">
              <a:latin typeface="Arial" panose="020B0604020202020204"/>
            </a:endParaRPr>
          </a:p>
        </p:txBody>
      </p:sp>
      <p:sp>
        <p:nvSpPr>
          <p:cNvPr id="45" name="CustomShape 27"/>
          <p:cNvSpPr/>
          <p:nvPr/>
        </p:nvSpPr>
        <p:spPr>
          <a:xfrm>
            <a:off x="1037393" y="4874691"/>
            <a:ext cx="7594920" cy="588960"/>
          </a:xfrm>
          <a:custGeom>
            <a:avLst/>
            <a:gdLst/>
            <a:ahLst/>
            <a:cxnLst/>
            <a:rect l="l" t="t" r="r" b="b"/>
            <a:pathLst>
              <a:path w="7595234" h="589279">
                <a:moveTo>
                  <a:pt x="7594942" y="98171"/>
                </a:moveTo>
                <a:lnTo>
                  <a:pt x="7594942" y="491109"/>
                </a:lnTo>
                <a:lnTo>
                  <a:pt x="7587229" y="529326"/>
                </a:lnTo>
                <a:lnTo>
                  <a:pt x="7566193" y="560530"/>
                </a:lnTo>
                <a:lnTo>
                  <a:pt x="7534988" y="581566"/>
                </a:lnTo>
                <a:lnTo>
                  <a:pt x="7496771" y="589280"/>
                </a:lnTo>
                <a:lnTo>
                  <a:pt x="0" y="589280"/>
                </a:lnTo>
                <a:lnTo>
                  <a:pt x="0" y="0"/>
                </a:lnTo>
                <a:lnTo>
                  <a:pt x="7496771" y="0"/>
                </a:lnTo>
                <a:lnTo>
                  <a:pt x="7534988" y="7713"/>
                </a:lnTo>
                <a:lnTo>
                  <a:pt x="7566193" y="28749"/>
                </a:lnTo>
                <a:lnTo>
                  <a:pt x="7587229" y="59953"/>
                </a:lnTo>
                <a:lnTo>
                  <a:pt x="7594942" y="98171"/>
                </a:lnTo>
                <a:close/>
              </a:path>
            </a:pathLst>
          </a:custGeom>
          <a:noFill/>
          <a:ln w="15874">
            <a:solidFill>
              <a:srgbClr val="4F81B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8"/>
          <p:cNvSpPr/>
          <p:nvPr/>
        </p:nvSpPr>
        <p:spPr>
          <a:xfrm>
            <a:off x="1118933" y="4940650"/>
            <a:ext cx="7116120" cy="20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3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Строительство лыжной базы</a:t>
            </a:r>
            <a:endParaRPr lang="ru-RU" sz="13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CustomShape 26"/>
          <p:cNvSpPr/>
          <p:nvPr/>
        </p:nvSpPr>
        <p:spPr>
          <a:xfrm>
            <a:off x="506827" y="5200556"/>
            <a:ext cx="459603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" dirty="0">
                <a:solidFill>
                  <a:srgbClr val="000000"/>
                </a:solidFill>
                <a:latin typeface="Times New Roman" panose="02020603050405020304"/>
              </a:rPr>
              <a:t>31,9</a:t>
            </a:r>
            <a:endParaRPr lang="ru-RU" sz="1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pic>
          <p:nvPicPr>
            <p:cNvPr id="27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2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1" name="CustomShape 10"/>
          <p:cNvSpPr/>
          <p:nvPr/>
        </p:nvSpPr>
        <p:spPr>
          <a:xfrm>
            <a:off x="611560" y="730080"/>
            <a:ext cx="8179288" cy="5301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ГРАЖДАНИН,</a:t>
            </a:r>
            <a:r>
              <a:rPr lang="ru-RU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БЮДЖЕТНОМ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ПРОЦЕССЕ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налогоплательщик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Помогает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формировать</a:t>
            </a:r>
            <a:r>
              <a:rPr lang="ru-RU" sz="18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доходную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</a:t>
            </a:r>
            <a:r>
              <a:rPr lang="ru-RU" sz="18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получатель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социальных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гарантий</a:t>
            </a:r>
          </a:p>
          <a:p>
            <a:pPr marL="3810" algn="ctr">
              <a:lnSpc>
                <a:spcPct val="100000"/>
              </a:lnSpc>
            </a:pPr>
            <a:endParaRPr lang="ru-RU" b="1" spc="-7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</a:p>
          <a:p>
            <a:pPr marL="3810" algn="ctr">
              <a:lnSpc>
                <a:spcPct val="100000"/>
              </a:lnSpc>
            </a:pPr>
            <a:endParaRPr lang="ru-RU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810" algn="ctr">
              <a:lnSpc>
                <a:spcPct val="100000"/>
              </a:lnSpc>
            </a:pP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</a:t>
            </a:r>
            <a:r>
              <a:rPr lang="ru-RU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</a:t>
            </a:r>
            <a:r>
              <a:rPr lang="ru-RU" sz="1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ффективно, приносят конкретные результаты как для общества в целом, так и для каждой семьи, для каждого человека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roup 1"/>
          <p:cNvGrpSpPr/>
          <p:nvPr/>
        </p:nvGrpSpPr>
        <p:grpSpPr>
          <a:xfrm>
            <a:off x="210960" y="1270440"/>
            <a:ext cx="8723160" cy="4244760"/>
            <a:chOff x="210960" y="1270440"/>
            <a:chExt cx="8723160" cy="4244760"/>
          </a:xfrm>
        </p:grpSpPr>
        <p:sp>
          <p:nvSpPr>
            <p:cNvPr id="711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27044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3" name="CustomShape 3"/>
            <p:cNvSpPr/>
            <p:nvPr/>
          </p:nvSpPr>
          <p:spPr>
            <a:xfrm>
              <a:off x="467640" y="127044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077"/>
                  </a:moveTo>
                  <a:lnTo>
                    <a:pt x="9130" y="70883"/>
                  </a:lnTo>
                  <a:lnTo>
                    <a:pt x="34031" y="33988"/>
                  </a:lnTo>
                  <a:lnTo>
                    <a:pt x="70964" y="911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18"/>
                  </a:lnTo>
                  <a:lnTo>
                    <a:pt x="8185210" y="33988"/>
                  </a:lnTo>
                  <a:lnTo>
                    <a:pt x="8210124" y="70883"/>
                  </a:lnTo>
                  <a:lnTo>
                    <a:pt x="8219262" y="116077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077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198000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5" name="CustomShape 4"/>
            <p:cNvSpPr/>
            <p:nvPr/>
          </p:nvSpPr>
          <p:spPr>
            <a:xfrm>
              <a:off x="467640" y="198000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30">
                  <a:moveTo>
                    <a:pt x="0" y="116204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640" y="268956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7" name="CustomShape 5"/>
            <p:cNvSpPr/>
            <p:nvPr/>
          </p:nvSpPr>
          <p:spPr>
            <a:xfrm>
              <a:off x="467640" y="268956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65"/>
                  </a:lnTo>
                  <a:lnTo>
                    <a:pt x="8185210" y="663098"/>
                  </a:lnTo>
                  <a:lnTo>
                    <a:pt x="8148271" y="687982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2"/>
                  </a:lnTo>
                  <a:lnTo>
                    <a:pt x="34031" y="663098"/>
                  </a:lnTo>
                  <a:lnTo>
                    <a:pt x="9130" y="626165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8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339912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9" name="CustomShape 6"/>
            <p:cNvSpPr/>
            <p:nvPr/>
          </p:nvSpPr>
          <p:spPr>
            <a:xfrm>
              <a:off x="467640" y="339912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4"/>
                  </a:moveTo>
                  <a:lnTo>
                    <a:pt x="9130" y="70937"/>
                  </a:lnTo>
                  <a:lnTo>
                    <a:pt x="34031" y="34004"/>
                  </a:lnTo>
                  <a:lnTo>
                    <a:pt x="70964" y="9120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20"/>
                  </a:lnTo>
                  <a:lnTo>
                    <a:pt x="8185210" y="34004"/>
                  </a:lnTo>
                  <a:lnTo>
                    <a:pt x="8210124" y="70937"/>
                  </a:lnTo>
                  <a:lnTo>
                    <a:pt x="8219262" y="116204"/>
                  </a:lnTo>
                  <a:lnTo>
                    <a:pt x="8219262" y="580897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2"/>
                  </a:lnTo>
                  <a:lnTo>
                    <a:pt x="116192" y="697102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7"/>
                  </a:lnTo>
                  <a:lnTo>
                    <a:pt x="0" y="116204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0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640" y="410868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1" name="CustomShape 7"/>
            <p:cNvSpPr/>
            <p:nvPr/>
          </p:nvSpPr>
          <p:spPr>
            <a:xfrm>
              <a:off x="467640" y="410868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0898"/>
                  </a:lnTo>
                  <a:lnTo>
                    <a:pt x="8210124" y="626111"/>
                  </a:lnTo>
                  <a:lnTo>
                    <a:pt x="8185210" y="663051"/>
                  </a:lnTo>
                  <a:lnTo>
                    <a:pt x="8148271" y="68796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64"/>
                  </a:lnTo>
                  <a:lnTo>
                    <a:pt x="34031" y="663051"/>
                  </a:lnTo>
                  <a:lnTo>
                    <a:pt x="9130" y="626111"/>
                  </a:lnTo>
                  <a:lnTo>
                    <a:pt x="0" y="580898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2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640" y="4818240"/>
              <a:ext cx="82188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23" name="CustomShape 8"/>
            <p:cNvSpPr/>
            <p:nvPr/>
          </p:nvSpPr>
          <p:spPr>
            <a:xfrm>
              <a:off x="467640" y="4818240"/>
              <a:ext cx="8219160" cy="696960"/>
            </a:xfrm>
            <a:custGeom>
              <a:avLst/>
              <a:gdLst/>
              <a:ahLst/>
              <a:cxnLst/>
              <a:rect l="l" t="t" r="r" b="b"/>
              <a:pathLst>
                <a:path w="8219440" h="697229">
                  <a:moveTo>
                    <a:pt x="0" y="116205"/>
                  </a:moveTo>
                  <a:lnTo>
                    <a:pt x="9130" y="70991"/>
                  </a:lnTo>
                  <a:lnTo>
                    <a:pt x="34031" y="34051"/>
                  </a:lnTo>
                  <a:lnTo>
                    <a:pt x="70964" y="9138"/>
                  </a:lnTo>
                  <a:lnTo>
                    <a:pt x="116192" y="0"/>
                  </a:lnTo>
                  <a:lnTo>
                    <a:pt x="8103057" y="0"/>
                  </a:lnTo>
                  <a:lnTo>
                    <a:pt x="8148271" y="9138"/>
                  </a:lnTo>
                  <a:lnTo>
                    <a:pt x="8185210" y="34051"/>
                  </a:lnTo>
                  <a:lnTo>
                    <a:pt x="8210124" y="70991"/>
                  </a:lnTo>
                  <a:lnTo>
                    <a:pt x="8219262" y="116205"/>
                  </a:lnTo>
                  <a:lnTo>
                    <a:pt x="8219262" y="581025"/>
                  </a:lnTo>
                  <a:lnTo>
                    <a:pt x="8210124" y="626219"/>
                  </a:lnTo>
                  <a:lnTo>
                    <a:pt x="8185210" y="663114"/>
                  </a:lnTo>
                  <a:lnTo>
                    <a:pt x="8148271" y="687984"/>
                  </a:lnTo>
                  <a:lnTo>
                    <a:pt x="8103057" y="697103"/>
                  </a:lnTo>
                  <a:lnTo>
                    <a:pt x="116192" y="697103"/>
                  </a:lnTo>
                  <a:lnTo>
                    <a:pt x="70964" y="687984"/>
                  </a:lnTo>
                  <a:lnTo>
                    <a:pt x="34031" y="663114"/>
                  </a:lnTo>
                  <a:lnTo>
                    <a:pt x="9130" y="626219"/>
                  </a:lnTo>
                  <a:lnTo>
                    <a:pt x="0" y="581025"/>
                  </a:lnTo>
                  <a:lnTo>
                    <a:pt x="0" y="116205"/>
                  </a:lnTo>
                  <a:close/>
                </a:path>
              </a:pathLst>
            </a:custGeom>
            <a:noFill/>
            <a:ln w="9525">
              <a:solidFill>
                <a:srgbClr val="F7954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24" name="TextShape 9"/>
          <p:cNvSpPr txBox="1"/>
          <p:nvPr/>
        </p:nvSpPr>
        <p:spPr>
          <a:xfrm>
            <a:off x="3397680" y="362520"/>
            <a:ext cx="2347200" cy="330176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Социальная</a:t>
            </a:r>
            <a:r>
              <a:rPr lang="ru-RU" sz="1800" b="1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политика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25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920" y="870120"/>
            <a:ext cx="787680" cy="196200"/>
          </a:xfrm>
          <a:prstGeom prst="rect">
            <a:avLst/>
          </a:prstGeom>
          <a:ln w="0">
            <a:noFill/>
          </a:ln>
        </p:spPr>
      </p:pic>
      <p:sp>
        <p:nvSpPr>
          <p:cNvPr id="726" name="CustomShape 10"/>
          <p:cNvSpPr/>
          <p:nvPr/>
        </p:nvSpPr>
        <p:spPr>
          <a:xfrm>
            <a:off x="539640" y="1322280"/>
            <a:ext cx="8062920" cy="38840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ts val="1340"/>
              </a:lnSpc>
              <a:spcBef>
                <a:spcPts val="100"/>
              </a:spcBef>
            </a:pPr>
            <a:r>
              <a:rPr lang="ru-RU" sz="12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3,9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улучшение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жилищных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проживающих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местности,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том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молодых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молодых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ts val="1340"/>
              </a:lnSpc>
            </a:pP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специалистов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(субсидии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выданы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99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6,6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 Российской Федерации,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 мер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помещения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822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человек,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получателей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субсидий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326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  <a:spcBef>
                <a:spcPts val="1000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102,6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</a:t>
            </a:r>
            <a:r>
              <a:rPr lang="ru-RU" sz="1200" b="0" strike="noStrike" spc="4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государственного</a:t>
            </a:r>
            <a:r>
              <a:rPr lang="ru-RU" sz="1200" b="0" strike="noStrike" spc="4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области,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предоставлению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оплате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жилого помещения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коммунальных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(получателей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выплат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2 205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ts val="124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 подпрограммы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</a:t>
            </a:r>
            <a:r>
              <a:rPr lang="ru-RU" sz="1200" b="0" strike="noStrike" spc="6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(звание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«Почетный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МР»</a:t>
            </a:r>
            <a:r>
              <a:rPr lang="ru-RU" sz="12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присвоено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28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чел.)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endParaRPr lang="ru-RU" sz="12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>
              <a:lnSpc>
                <a:spcPct val="86000"/>
              </a:lnSpc>
              <a:spcBef>
                <a:spcPts val="5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реализация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мероприятий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подпрограммы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«Материальная</a:t>
            </a:r>
            <a:r>
              <a:rPr lang="ru-RU" sz="1200" b="0" strike="noStrike" spc="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пожилого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возраста,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населения,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оказавшегося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трудной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жизненной</a:t>
            </a:r>
            <a:r>
              <a:rPr lang="ru-RU" sz="12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ситуации»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(выплаты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произведены 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ветеранам </a:t>
            </a:r>
            <a:r>
              <a:rPr lang="ru-RU" sz="1200" b="0" strike="noStrike" spc="-2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ВОВ,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78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труженникам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тыла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вдовам.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3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утратой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имущества</a:t>
            </a:r>
            <a:r>
              <a:rPr lang="ru-RU" sz="1200" b="0" strike="noStrike" spc="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результате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пожара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человек,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материальную</a:t>
            </a:r>
            <a:r>
              <a:rPr lang="ru-RU" sz="1200" b="0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помощ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связи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лечением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получили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человека)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0,9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некоммерческих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lang="ru-RU" sz="12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(общество</a:t>
            </a:r>
            <a:r>
              <a:rPr lang="ru-RU" sz="12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инвалидов</a:t>
            </a:r>
            <a:r>
              <a:rPr lang="ru-RU" sz="1200" b="0" strike="noStrike" spc="18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0,6,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общество</a:t>
            </a:r>
            <a:r>
              <a:rPr lang="ru-RU" sz="12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ветеранов</a:t>
            </a:r>
            <a:r>
              <a:rPr lang="ru-RU" sz="1200" b="0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200" b="0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0,3)</a:t>
            </a:r>
            <a:endParaRPr lang="ru-RU" sz="12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727" name="Group 11"/>
          <p:cNvGrpSpPr/>
          <p:nvPr/>
        </p:nvGrpSpPr>
        <p:grpSpPr>
          <a:xfrm>
            <a:off x="539640" y="5805360"/>
            <a:ext cx="2808360" cy="360360"/>
            <a:chOff x="539640" y="5805360"/>
            <a:chExt cx="2808360" cy="360360"/>
          </a:xfrm>
        </p:grpSpPr>
        <p:sp>
          <p:nvSpPr>
            <p:cNvPr id="728" name="CustomShape 12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58" y="0"/>
                  </a:lnTo>
                  <a:lnTo>
                    <a:pt x="36679" y="4719"/>
                  </a:lnTo>
                  <a:lnTo>
                    <a:pt x="17589" y="17589"/>
                  </a:lnTo>
                  <a:lnTo>
                    <a:pt x="4719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19" y="323682"/>
                  </a:lnTo>
                  <a:lnTo>
                    <a:pt x="17589" y="342772"/>
                  </a:lnTo>
                  <a:lnTo>
                    <a:pt x="36679" y="355643"/>
                  </a:lnTo>
                  <a:lnTo>
                    <a:pt x="60058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CustomShape 13"/>
            <p:cNvSpPr/>
            <p:nvPr/>
          </p:nvSpPr>
          <p:spPr>
            <a:xfrm>
              <a:off x="53964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19" y="36679"/>
                  </a:lnTo>
                  <a:lnTo>
                    <a:pt x="17589" y="17589"/>
                  </a:lnTo>
                  <a:lnTo>
                    <a:pt x="36679" y="4719"/>
                  </a:lnTo>
                  <a:lnTo>
                    <a:pt x="60058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58" y="360362"/>
                  </a:lnTo>
                  <a:lnTo>
                    <a:pt x="36679" y="355643"/>
                  </a:lnTo>
                  <a:lnTo>
                    <a:pt x="17589" y="342772"/>
                  </a:lnTo>
                  <a:lnTo>
                    <a:pt x="4719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0" name="CustomShape 14"/>
          <p:cNvSpPr/>
          <p:nvPr/>
        </p:nvSpPr>
        <p:spPr>
          <a:xfrm>
            <a:off x="556560" y="5846040"/>
            <a:ext cx="27745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5900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600" b="0" strike="noStrike" spc="-26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(план)</a:t>
            </a:r>
            <a:r>
              <a:rPr lang="ru-RU" sz="1600" b="0" strike="noStrike" spc="29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115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,8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  <p:grpSp>
        <p:nvGrpSpPr>
          <p:cNvPr id="731" name="Group 15"/>
          <p:cNvGrpSpPr/>
          <p:nvPr/>
        </p:nvGrpSpPr>
        <p:grpSpPr>
          <a:xfrm>
            <a:off x="3635280" y="5805360"/>
            <a:ext cx="2808360" cy="360360"/>
            <a:chOff x="3635280" y="5805360"/>
            <a:chExt cx="2808360" cy="360360"/>
          </a:xfrm>
        </p:grpSpPr>
        <p:sp>
          <p:nvSpPr>
            <p:cNvPr id="732" name="CustomShape 16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2748279" y="0"/>
                  </a:moveTo>
                  <a:lnTo>
                    <a:pt x="60071" y="0"/>
                  </a:lnTo>
                  <a:lnTo>
                    <a:pt x="36701" y="4719"/>
                  </a:lnTo>
                  <a:lnTo>
                    <a:pt x="17605" y="17589"/>
                  </a:lnTo>
                  <a:lnTo>
                    <a:pt x="4724" y="36679"/>
                  </a:lnTo>
                  <a:lnTo>
                    <a:pt x="0" y="60058"/>
                  </a:lnTo>
                  <a:lnTo>
                    <a:pt x="0" y="300304"/>
                  </a:lnTo>
                  <a:lnTo>
                    <a:pt x="4724" y="323682"/>
                  </a:lnTo>
                  <a:lnTo>
                    <a:pt x="17605" y="342772"/>
                  </a:lnTo>
                  <a:lnTo>
                    <a:pt x="36701" y="355643"/>
                  </a:lnTo>
                  <a:lnTo>
                    <a:pt x="60071" y="360362"/>
                  </a:lnTo>
                  <a:lnTo>
                    <a:pt x="2748279" y="360362"/>
                  </a:lnTo>
                  <a:lnTo>
                    <a:pt x="2771649" y="355643"/>
                  </a:lnTo>
                  <a:lnTo>
                    <a:pt x="2790745" y="342772"/>
                  </a:lnTo>
                  <a:lnTo>
                    <a:pt x="2803626" y="323682"/>
                  </a:lnTo>
                  <a:lnTo>
                    <a:pt x="2808351" y="300304"/>
                  </a:lnTo>
                  <a:lnTo>
                    <a:pt x="2808351" y="60058"/>
                  </a:lnTo>
                  <a:lnTo>
                    <a:pt x="2803626" y="36679"/>
                  </a:lnTo>
                  <a:lnTo>
                    <a:pt x="2790745" y="17589"/>
                  </a:lnTo>
                  <a:lnTo>
                    <a:pt x="2771649" y="4719"/>
                  </a:lnTo>
                  <a:lnTo>
                    <a:pt x="274827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17"/>
            <p:cNvSpPr/>
            <p:nvPr/>
          </p:nvSpPr>
          <p:spPr>
            <a:xfrm>
              <a:off x="3635280" y="5805360"/>
              <a:ext cx="2808360" cy="360360"/>
            </a:xfrm>
            <a:custGeom>
              <a:avLst/>
              <a:gdLst/>
              <a:ahLst/>
              <a:cxnLst/>
              <a:rect l="l" t="t" r="r" b="b"/>
              <a:pathLst>
                <a:path w="2808604" h="360679">
                  <a:moveTo>
                    <a:pt x="0" y="60058"/>
                  </a:moveTo>
                  <a:lnTo>
                    <a:pt x="4724" y="36679"/>
                  </a:lnTo>
                  <a:lnTo>
                    <a:pt x="17605" y="17589"/>
                  </a:lnTo>
                  <a:lnTo>
                    <a:pt x="36701" y="4719"/>
                  </a:lnTo>
                  <a:lnTo>
                    <a:pt x="60071" y="0"/>
                  </a:lnTo>
                  <a:lnTo>
                    <a:pt x="2748279" y="0"/>
                  </a:lnTo>
                  <a:lnTo>
                    <a:pt x="2771649" y="4719"/>
                  </a:lnTo>
                  <a:lnTo>
                    <a:pt x="2790745" y="17589"/>
                  </a:lnTo>
                  <a:lnTo>
                    <a:pt x="2803626" y="36679"/>
                  </a:lnTo>
                  <a:lnTo>
                    <a:pt x="2808351" y="60058"/>
                  </a:lnTo>
                  <a:lnTo>
                    <a:pt x="2808351" y="300304"/>
                  </a:lnTo>
                  <a:lnTo>
                    <a:pt x="2803626" y="323682"/>
                  </a:lnTo>
                  <a:lnTo>
                    <a:pt x="2790745" y="342772"/>
                  </a:lnTo>
                  <a:lnTo>
                    <a:pt x="2771649" y="355643"/>
                  </a:lnTo>
                  <a:lnTo>
                    <a:pt x="2748279" y="360362"/>
                  </a:lnTo>
                  <a:lnTo>
                    <a:pt x="60071" y="360362"/>
                  </a:lnTo>
                  <a:lnTo>
                    <a:pt x="36701" y="355643"/>
                  </a:lnTo>
                  <a:lnTo>
                    <a:pt x="17605" y="342772"/>
                  </a:lnTo>
                  <a:lnTo>
                    <a:pt x="4724" y="323682"/>
                  </a:lnTo>
                  <a:lnTo>
                    <a:pt x="0" y="300304"/>
                  </a:lnTo>
                  <a:lnTo>
                    <a:pt x="0" y="60058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4" name="CustomShape 18"/>
          <p:cNvSpPr/>
          <p:nvPr/>
        </p:nvSpPr>
        <p:spPr>
          <a:xfrm>
            <a:off x="3652200" y="5846040"/>
            <a:ext cx="277452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217805">
              <a:lnSpc>
                <a:spcPct val="100000"/>
              </a:lnSpc>
              <a:spcBef>
                <a:spcPts val="95"/>
              </a:spcBef>
            </a:pP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2023</a:t>
            </a:r>
            <a:r>
              <a:rPr lang="ru-RU" sz="1600" b="0" strike="noStrike" spc="-2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г</a:t>
            </a:r>
            <a:r>
              <a:rPr lang="ru-RU" sz="1600" b="0" strike="noStrike" spc="4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7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(факт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ru-RU" sz="1600" b="0" strike="noStrike" spc="9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114</a:t>
            </a:r>
            <a:r>
              <a:rPr lang="ru-RU" sz="1600" b="0" strike="noStrike" spc="-7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,5</a:t>
            </a:r>
            <a:r>
              <a:rPr lang="ru-RU" sz="1600" b="0" strike="noStrike" spc="-12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600" b="0" strike="noStrike" spc="-12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млн.руб</a:t>
            </a:r>
            <a:r>
              <a:rPr lang="ru-RU" sz="1600" b="0" strike="noStrike" spc="-12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1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69269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</a:t>
            </a:r>
            <a:r>
              <a:rPr lang="ru-RU" sz="2800" spc="-4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</a:t>
            </a:r>
            <a:r>
              <a:rPr lang="ru-RU" sz="2800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2800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2800" spc="-2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spc="-7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90106614"/>
              </p:ext>
            </p:extLst>
          </p:nvPr>
        </p:nvGraphicFramePr>
        <p:xfrm>
          <a:off x="395536" y="2708920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78" name="Table 2"/>
          <p:cNvGraphicFramePr/>
          <p:nvPr>
            <p:extLst>
              <p:ext uri="{D42A27DB-BD31-4B8C-83A1-F6EECF244321}">
                <p14:modId xmlns:p14="http://schemas.microsoft.com/office/powerpoint/2010/main" val="3006150067"/>
              </p:ext>
            </p:extLst>
          </p:nvPr>
        </p:nvGraphicFramePr>
        <p:xfrm>
          <a:off x="210959" y="876154"/>
          <a:ext cx="8723161" cy="5883031"/>
        </p:xfrm>
        <a:graphic>
          <a:graphicData uri="http://schemas.openxmlformats.org/drawingml/2006/table">
            <a:tbl>
              <a:tblPr/>
              <a:tblGrid>
                <a:gridCol w="581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3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показателя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0541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Ут</a:t>
                      </a: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ая  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роспись</a:t>
                      </a:r>
                      <a:endParaRPr lang="ru-RU" sz="9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81280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асс</a:t>
                      </a:r>
                      <a:r>
                        <a:rPr lang="ru-RU" sz="900" b="0" strike="noStrike" spc="4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вый  расход</a:t>
                      </a:r>
                      <a:endParaRPr lang="ru-RU" sz="9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2090" indent="-106045">
                        <a:lnSpc>
                          <a:spcPts val="1200"/>
                        </a:lnSpc>
                        <a:tabLst>
                          <a:tab pos="0" algn="l"/>
                        </a:tabLst>
                      </a:pP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</a:t>
                      </a:r>
                      <a:r>
                        <a:rPr lang="ru-RU" sz="900" b="0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  </a:t>
                      </a:r>
                      <a:r>
                        <a:rPr lang="ru-RU" sz="9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росписи</a:t>
                      </a:r>
                      <a:endParaRPr lang="ru-RU" sz="9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83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района, реализация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вопросов органов местного самоуправления в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</a:t>
                      </a:r>
                      <a:r>
                        <a:rPr lang="ru-RU" sz="900" b="0" strike="noStrike" spc="-23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48 220,6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48 220,4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63">
                <a:tc>
                  <a:txBody>
                    <a:bodyPr/>
                    <a:lstStyle/>
                    <a:p>
                      <a:pPr marL="131445">
                        <a:lnSpc>
                          <a:spcPts val="113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«Обеспечение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комплексной</a:t>
                      </a:r>
                      <a:r>
                        <a:rPr lang="ru-RU" sz="9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безопасности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жизнедеятельности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18 174,6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17 470,8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96,13%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 программа «Укрепление</a:t>
                      </a:r>
                      <a:r>
                        <a:rPr lang="ru-RU" sz="900" b="0" strike="noStrike" spc="-1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общественного здоровья в </a:t>
                      </a:r>
                      <a:r>
                        <a:rPr lang="ru-RU" sz="900" b="0" strike="noStrike" spc="-1" baseline="0" dirty="0" err="1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муниципальном районе на 2023-2028 годы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19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«Социальная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поддержка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населения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111 818,0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110 518,0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98,84%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47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"Управление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финансами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2027</a:t>
                      </a:r>
                      <a:r>
                        <a:rPr lang="ru-RU" sz="900" b="0" strike="noStrike" spc="-6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259 243,6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257 947,0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99,50%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Муниципальная программа «Профилактика терроризма, а также минимизация и (или) ликвидация последствий его проявлений в </a:t>
                      </a:r>
                      <a:r>
                        <a:rPr lang="ru-RU" sz="9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муниципальном районе на 2020-2025 годы»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137,0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"Дорожная, градостроительная и иная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Администрации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Туринского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годы»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79 845,3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75 628,4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94,72%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83">
                <a:tc>
                  <a:txBody>
                    <a:bodyPr/>
                    <a:lstStyle/>
                    <a:p>
                      <a:pPr marL="131445">
                        <a:lnSpc>
                          <a:spcPts val="1135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900" b="0" strike="noStrike" spc="28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физической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культуры,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спорта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молодежной</a:t>
                      </a:r>
                      <a:r>
                        <a:rPr lang="ru-RU" sz="9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политики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районе"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2019-2027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11 931,2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11 931,2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35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111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"Повышение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эффективности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муниципальной</a:t>
                      </a:r>
                      <a:r>
                        <a:rPr lang="ru-RU" sz="9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собственностью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территории</a:t>
                      </a:r>
                      <a:r>
                        <a:rPr lang="ru-RU" sz="9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муниципального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района"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2019-2027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4 000,4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3 926,6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98,16%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39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"Развитие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системы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образования</a:t>
                      </a:r>
                      <a:r>
                        <a:rPr lang="ru-RU" sz="900" b="0" strike="noStrike" spc="5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8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 до</a:t>
                      </a:r>
                      <a:r>
                        <a:rPr lang="ru-RU" sz="9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2027</a:t>
                      </a:r>
                      <a:r>
                        <a:rPr lang="ru-RU" sz="9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года»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640 190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,1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621 594,7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97,10%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767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"Содействие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развитию</a:t>
                      </a:r>
                      <a:r>
                        <a:rPr lang="ru-RU" sz="9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малого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9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среднего</a:t>
                      </a:r>
                      <a:r>
                        <a:rPr lang="ru-RU" sz="900" b="0" strike="noStrike" spc="5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предпринимательства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Туринском</a:t>
                      </a:r>
                      <a:r>
                        <a:rPr lang="ru-RU" sz="900" b="0" strike="noStrike" spc="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6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900" b="0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2019-2027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625,0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095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программа</a:t>
                      </a:r>
                      <a:r>
                        <a:rPr lang="ru-RU" sz="900" b="0" strike="noStrike" spc="43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«Формирование</a:t>
                      </a:r>
                      <a:r>
                        <a:rPr lang="ru-RU" sz="900" b="0" strike="noStrike" spc="33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законопослушного</a:t>
                      </a:r>
                      <a:r>
                        <a:rPr lang="ru-RU" sz="900" b="0" strike="noStrike" spc="6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поведения</a:t>
                      </a:r>
                      <a:r>
                        <a:rPr lang="ru-RU" sz="900" b="0" strike="noStrike" spc="7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участников</a:t>
                      </a:r>
                      <a:r>
                        <a:rPr lang="ru-RU" sz="900" b="0" strike="noStrike" spc="7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дорожного</a:t>
                      </a:r>
                      <a:r>
                        <a:rPr lang="ru-RU" sz="900" b="0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движения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900" b="0" strike="noStrike" spc="24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 err="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муниципальном</a:t>
                      </a:r>
                      <a:r>
                        <a:rPr lang="ru-RU" sz="900" b="0" strike="noStrike" spc="4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районе»</a:t>
                      </a:r>
                      <a:r>
                        <a:rPr lang="ru-RU" sz="900" b="0" strike="noStrike" spc="2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</a:t>
                      </a:r>
                      <a:r>
                        <a:rPr lang="ru-RU" sz="900" b="0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2023-2028</a:t>
                      </a:r>
                      <a:r>
                        <a:rPr lang="ru-RU" sz="9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годы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100,00%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423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 программа «Комплексное развитие сельских территорий </a:t>
                      </a:r>
                      <a:r>
                        <a:rPr lang="ru-RU" sz="900" b="0" strike="noStrike" spc="-1" dirty="0" err="1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-Туринского муниципального района на 2020-2025 годы» 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4 255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4 255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11996"/>
                  </a:ext>
                </a:extLst>
              </a:tr>
              <a:tr h="299751">
                <a:tc>
                  <a:txBody>
                    <a:bodyPr/>
                    <a:lstStyle/>
                    <a:p>
                      <a:pPr marL="131445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Муниципальная программа «Профилактика экстремизма, гармонизации межнациональных и межконфессиональных отношений в </a:t>
                      </a:r>
                      <a:r>
                        <a:rPr lang="ru-RU" sz="900" b="0" strike="noStrike" spc="-1" dirty="0" err="1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Слободо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-Туринском муниципальном районе</a:t>
                      </a:r>
                      <a:r>
                        <a:rPr lang="ru-RU" sz="900" b="0" strike="noStrike" spc="-1" baseline="0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на 2023-2028 годы</a:t>
                      </a: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»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55,0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27178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5080">
                        <a:lnSpc>
                          <a:spcPts val="1115"/>
                        </a:lnSpc>
                        <a:spcBef>
                          <a:spcPts val="25"/>
                        </a:spcBef>
                      </a:pP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</a:t>
                      </a:r>
                      <a:r>
                        <a:rPr lang="ru-RU" sz="9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9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РАСХОДОВ: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1 178 580,8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900" b="1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152</a:t>
                      </a: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394,1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4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97,78%</a:t>
                      </a:r>
                      <a:endParaRPr lang="ru-RU" sz="9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79" name="TextShape 3"/>
          <p:cNvSpPr txBox="1"/>
          <p:nvPr/>
        </p:nvSpPr>
        <p:spPr>
          <a:xfrm>
            <a:off x="755576" y="297450"/>
            <a:ext cx="7826760" cy="5787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Выполнение</a:t>
            </a:r>
            <a:r>
              <a:rPr lang="ru-RU" sz="2800" b="0" strike="noStrike" spc="-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r>
              <a:rPr lang="ru-RU" sz="2800" b="0" strike="noStrike" spc="12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</a:t>
            </a:r>
            <a:r>
              <a:rPr lang="ru-RU" sz="28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2800" b="0" strike="noStrike" spc="-15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2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414800" y="433800"/>
            <a:ext cx="631548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Долговые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МР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34804094"/>
              </p:ext>
            </p:extLst>
          </p:nvPr>
        </p:nvGraphicFramePr>
        <p:xfrm>
          <a:off x="611560" y="2060848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1064160" y="299520"/>
            <a:ext cx="7012080" cy="12924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>
            <a:noAutofit/>
          </a:bodyPr>
          <a:lstStyle/>
          <a:p>
            <a:pPr marL="12700" indent="2540" algn="ctr">
              <a:lnSpc>
                <a:spcPct val="100000"/>
              </a:lnSpc>
              <a:spcBef>
                <a:spcPts val="95"/>
              </a:spcBef>
              <a:tabLst>
                <a:tab pos="0" algn="l"/>
              </a:tabLst>
            </a:pP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состоянии</a:t>
            </a:r>
            <a:r>
              <a:rPr lang="ru-RU" sz="2800" b="0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долга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</a:t>
            </a:r>
            <a:r>
              <a:rPr lang="ru-RU" sz="2800" b="0" strike="noStrike" spc="-68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января</a:t>
            </a:r>
            <a:r>
              <a:rPr lang="ru-RU" sz="2800" b="0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</a:t>
            </a:r>
            <a:r>
              <a:rPr lang="ru-RU" sz="2800" b="0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</a:t>
            </a:r>
            <a:endParaRPr lang="ru-RU" sz="2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3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1358" y="1715252"/>
            <a:ext cx="3384360" cy="216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4" name="Table 2"/>
          <p:cNvGraphicFramePr/>
          <p:nvPr>
            <p:extLst>
              <p:ext uri="{D42A27DB-BD31-4B8C-83A1-F6EECF244321}">
                <p14:modId xmlns:p14="http://schemas.microsoft.com/office/powerpoint/2010/main" val="3698681098"/>
              </p:ext>
            </p:extLst>
          </p:nvPr>
        </p:nvGraphicFramePr>
        <p:xfrm>
          <a:off x="244440" y="4143240"/>
          <a:ext cx="8569080" cy="2072640"/>
        </p:xfrm>
        <a:graphic>
          <a:graphicData uri="http://schemas.openxmlformats.org/drawingml/2006/table">
            <a:tbl>
              <a:tblPr/>
              <a:tblGrid>
                <a:gridCol w="172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760"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а01.0</a:t>
                      </a:r>
                      <a:r>
                        <a:rPr lang="ru-RU" sz="1400" b="1" strike="noStrike" spc="4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830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2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01.04.2023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01.07.2023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 indent="1206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01.10.2023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446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3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ъем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  на</a:t>
                      </a:r>
                      <a:r>
                        <a:rPr lang="ru-RU" sz="1400" b="1" strike="noStrike" spc="-60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01.01.2024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Муниципальные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гарантии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14 458,9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14 458,9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7 895,0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Бюджетный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кредит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7 930,2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7 930,2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18 793,0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5 081,5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7 870,0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Итого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7 930,2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22 389,1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baseline="0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33 251,9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12 976,5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7 870,0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54318D1-0DE8-E968-7227-A398D0D22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706995"/>
              </p:ext>
            </p:extLst>
          </p:nvPr>
        </p:nvGraphicFramePr>
        <p:xfrm>
          <a:off x="244440" y="1730096"/>
          <a:ext cx="5113168" cy="241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4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3880" y="861120"/>
            <a:ext cx="886680" cy="220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9" name="Table 3"/>
          <p:cNvGraphicFramePr/>
          <p:nvPr>
            <p:extLst>
              <p:ext uri="{D42A27DB-BD31-4B8C-83A1-F6EECF244321}">
                <p14:modId xmlns:p14="http://schemas.microsoft.com/office/powerpoint/2010/main" val="2225719900"/>
              </p:ext>
            </p:extLst>
          </p:nvPr>
        </p:nvGraphicFramePr>
        <p:xfrm>
          <a:off x="244440" y="1262160"/>
          <a:ext cx="8643240" cy="5185080"/>
        </p:xfrm>
        <a:graphic>
          <a:graphicData uri="http://schemas.openxmlformats.org/drawingml/2006/table">
            <a:tbl>
              <a:tblPr/>
              <a:tblGrid>
                <a:gridCol w="64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7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r>
                        <a:rPr lang="ru-RU" sz="1400" b="1" strike="noStrike" spc="-41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изм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4785" indent="-4254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0" algn="l"/>
                        </a:tabLst>
                      </a:pPr>
                      <a:r>
                        <a:rPr lang="ru-RU" sz="1400" b="1" strike="noStrike" spc="-75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</a:t>
                      </a:r>
                      <a:r>
                        <a:rPr lang="ru-RU" sz="14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ли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1" strike="noStrike" spc="9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</a:t>
                      </a:r>
                      <a:r>
                        <a:rPr lang="ru-RU" sz="1400" b="1" strike="noStrike" spc="-2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  </a:t>
                      </a:r>
                      <a:r>
                        <a:rPr lang="ru-RU" sz="1400" b="1" strike="noStrike" spc="-7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(сведения)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</a:t>
                      </a:r>
                      <a:r>
                        <a:rPr lang="ru-RU" sz="1400" b="1" strike="noStrike" spc="-4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 </a:t>
                      </a:r>
                      <a:r>
                        <a:rPr lang="ru-RU" sz="1400" b="1" strike="noStrike" spc="-26" dirty="0">
                          <a:solidFill>
                            <a:srgbClr val="FFFFFF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год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контроль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1.1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Количество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соблюдения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бюджетного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законодательства</a:t>
                      </a:r>
                      <a:r>
                        <a:rPr lang="ru-RU" sz="1400" b="1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r>
                        <a:rPr lang="ru-RU" sz="1400" b="1" strike="noStrike" spc="2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иных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нормативных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правовых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актов,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регулирующих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бюджетные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правоотношения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1.2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Объемы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проверенных</a:t>
                      </a:r>
                      <a:r>
                        <a:rPr lang="ru-RU" sz="1400" b="0" strike="noStrike" spc="-5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45570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1.3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Сумма</a:t>
                      </a:r>
                      <a:r>
                        <a:rPr lang="ru-RU" sz="1400" b="0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том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нецелевое</a:t>
                      </a:r>
                      <a:r>
                        <a:rPr lang="ru-RU" sz="1400" b="0" strike="noStrike" spc="-3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неправомерное</a:t>
                      </a:r>
                      <a:r>
                        <a:rPr lang="ru-RU" sz="1400" b="0" strike="noStrike" spc="-5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неэффективное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использование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0" strike="noStrike" spc="-2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46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Прочие</a:t>
                      </a:r>
                      <a:r>
                        <a:rPr lang="ru-RU" sz="1400" b="0" strike="noStrike" spc="-7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нарушения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</a:t>
                      </a:r>
                      <a:r>
                        <a:rPr lang="ru-RU" sz="1400" b="0" strike="noStrike" spc="-35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руб.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50" name="CustomShape 4"/>
          <p:cNvSpPr/>
          <p:nvPr/>
        </p:nvSpPr>
        <p:spPr>
          <a:xfrm>
            <a:off x="5588280" y="6411600"/>
            <a:ext cx="315180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Продолжение</a:t>
            </a:r>
            <a:r>
              <a:rPr lang="ru-RU" sz="1200" b="0" strike="noStrike" spc="-26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таблицы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ru-RU" sz="1200" b="0" strike="noStrike" spc="-1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следующей</a:t>
            </a:r>
            <a:r>
              <a:rPr lang="ru-RU" sz="1200" b="0" strike="noStrike" spc="52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200" b="0" strike="noStrike" spc="-7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странице.</a:t>
            </a:r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Table 1"/>
          <p:cNvGraphicFramePr/>
          <p:nvPr>
            <p:extLst>
              <p:ext uri="{D42A27DB-BD31-4B8C-83A1-F6EECF244321}">
                <p14:modId xmlns:p14="http://schemas.microsoft.com/office/powerpoint/2010/main" val="3783186457"/>
              </p:ext>
            </p:extLst>
          </p:nvPr>
        </p:nvGraphicFramePr>
        <p:xfrm>
          <a:off x="251640" y="1377815"/>
          <a:ext cx="8640000" cy="2896680"/>
        </p:xfrm>
        <a:graphic>
          <a:graphicData uri="http://schemas.openxmlformats.org/drawingml/2006/table">
            <a:tbl>
              <a:tblPr/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1.4</a:t>
                      </a:r>
                      <a:r>
                        <a:rPr lang="ru-RU" sz="1400" b="1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Возмещено </a:t>
                      </a:r>
                      <a:r>
                        <a:rPr lang="ru-RU" sz="1400" b="1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бюджетных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2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тыс.руб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            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Сведения</a:t>
                      </a:r>
                      <a:r>
                        <a:rPr lang="ru-RU" sz="1400" b="1" strike="noStrike" spc="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органе, осуществляющем</a:t>
                      </a:r>
                      <a:r>
                        <a:rPr lang="ru-RU" sz="1400" b="1" strike="noStrike" spc="9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внутренний</a:t>
                      </a:r>
                      <a:r>
                        <a:rPr lang="ru-RU" sz="1400" b="1" strike="noStrike" spc="18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муниципальный 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финансовый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контроль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закупок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 </a:t>
                      </a:r>
                      <a:r>
                        <a:rPr lang="ru-RU" sz="1400" b="1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1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1" strike="noStrike" spc="4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2.1 Количество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проведенных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 в 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 с частью 8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статьи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Федерального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закона</a:t>
                      </a:r>
                      <a:r>
                        <a:rPr lang="ru-RU" sz="1400" b="0" strike="noStrike" spc="-3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внеплановые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ед.</a:t>
                      </a:r>
                      <a:endParaRPr lang="ru-RU" sz="14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2.2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Основные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виды</a:t>
                      </a:r>
                      <a:r>
                        <a:rPr lang="ru-RU" sz="1400" b="0" strike="noStrike" spc="-1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нарушений,</a:t>
                      </a:r>
                      <a:r>
                        <a:rPr lang="ru-RU" sz="1400" b="0" strike="noStrike" spc="-26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выявленных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ходе</a:t>
                      </a:r>
                      <a:r>
                        <a:rPr lang="ru-RU" sz="1400" b="0" strike="noStrike" spc="-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проведения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плановых</a:t>
                      </a:r>
                      <a:r>
                        <a:rPr lang="ru-RU" sz="1400" b="0" strike="noStrike" spc="-2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 </a:t>
                      </a:r>
                      <a:r>
                        <a:rPr lang="ru-RU" sz="1400" b="0" strike="noStrike" spc="-335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внеплановых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проверок</a:t>
                      </a:r>
                      <a:r>
                        <a:rPr lang="ru-RU" sz="1400" b="0" strike="noStrike" spc="-4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сфере </a:t>
                      </a:r>
                      <a:r>
                        <a:rPr lang="ru-RU" sz="1400" b="0" strike="noStrike" spc="-7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закупок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9870" indent="1333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часть,  стат</a:t>
                      </a:r>
                      <a:r>
                        <a:rPr lang="ru-RU" sz="1400" b="0" strike="noStrike" spc="-12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ь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266700" algn="r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п.2 ч.4 ст.19, 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ч.7 ст.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3" name="TextShape 2"/>
          <p:cNvSpPr txBox="1"/>
          <p:nvPr/>
        </p:nvSpPr>
        <p:spPr>
          <a:xfrm>
            <a:off x="535320" y="214200"/>
            <a:ext cx="8072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3049905" indent="-254635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Информация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lang="ru-RU" sz="1800" b="1" strike="noStrike" spc="2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полномочий</a:t>
            </a:r>
            <a:r>
              <a:rPr lang="ru-RU" sz="1800" b="1" strike="noStrike" spc="2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lang="ru-RU" sz="1800" b="1" strike="noStrike" spc="4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контролю</a:t>
            </a:r>
            <a:r>
              <a:rPr lang="ru-RU" sz="1800" b="1" strike="noStrike" spc="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1800" b="1" strike="noStrike" spc="9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финансово- </a:t>
            </a:r>
            <a:r>
              <a:rPr lang="ru-RU" sz="1800" b="1" strike="noStrike" spc="-4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бюджетной</a:t>
            </a:r>
            <a:r>
              <a:rPr lang="ru-RU" sz="1800" b="1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сфере.</a:t>
            </a:r>
            <a:endParaRPr lang="ru-RU" sz="18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Спасибо за внимание!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41740" y="2708920"/>
            <a:ext cx="8659800" cy="2908440"/>
          </a:xfr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Разработчик презентации «Бюджет для граждан» по проекту решения «О бюджете </a:t>
            </a:r>
            <a:r>
              <a:rPr lang="ru-RU" sz="14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  на 2020 год и плановый период 2021 и 2022 годов»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района</a:t>
            </a:r>
          </a:p>
          <a:p>
            <a:pPr algn="ctr"/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Начальник 		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Лыскина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		Оксана Михайловна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Наш адрес: 623930, с. Туринская Слобода, </a:t>
            </a:r>
            <a:r>
              <a:rPr lang="ru-RU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ул.Ленина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д.1</a:t>
            </a:r>
          </a:p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Телефон: (34361) 2-13-37, 2-10-79. Факс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: (34361) 2-</a:t>
            </a:r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13-37</a:t>
            </a:r>
          </a:p>
          <a:p>
            <a:pPr algn="ctr"/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Wingdings" panose="05000000000000000000" pitchFamily="2" charset="2"/>
              </a:rPr>
              <a:t>E-mail: finsloboda@mail.ru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210960" y="1054440"/>
            <a:ext cx="8753400" cy="5587200"/>
            <a:chOff x="210960" y="1054440"/>
            <a:chExt cx="8753400" cy="558720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8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00" y="2492280"/>
              <a:ext cx="6479640" cy="414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2462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обсуждения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560"/>
              </a:lnSpc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(размещаются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 администрации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муниципального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проекту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декабре)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spcBef>
                <a:spcPts val="10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отчету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исполнении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1400" b="0" strike="noStrike" spc="-7" dirty="0" err="1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-Туринского муниципального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 </a:t>
            </a:r>
            <a:r>
              <a:rPr lang="ru-RU" sz="1400" b="0" strike="noStrike" spc="-3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476000" y="195840"/>
            <a:ext cx="6192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ВОЗМОЖНОСТИ</a:t>
            </a:r>
            <a:r>
              <a:rPr lang="ru-RU" sz="2400" b="0" strike="noStrike" spc="18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ВЛИЯНИЯ</a:t>
            </a:r>
            <a:r>
              <a:rPr lang="ru-RU" sz="2400" b="0" strike="noStrike" spc="9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ГРАЖДАНИНА</a:t>
            </a:r>
            <a:b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</a:t>
            </a:r>
            <a:r>
              <a:rPr lang="ru-RU" sz="2400" b="0" strike="noStrike" spc="-12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</a:t>
            </a:r>
            <a:r>
              <a:rPr lang="ru-RU" sz="2400" b="0" strike="noStrike" spc="-15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0" strike="noStrike" spc="-7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2400" b="0" strike="noStrike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" name="CustomShape 10"/>
          <p:cNvSpPr/>
          <p:nvPr/>
        </p:nvSpPr>
        <p:spPr>
          <a:xfrm>
            <a:off x="611560" y="730080"/>
            <a:ext cx="8179288" cy="4773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trike="noStrike" spc="-1" dirty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ЧТО ТАКОЕ БЮДЖЕТ?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 – ЭТО ПЛАН ДОХОДОВ И РАСХОДОВ</a:t>
            </a:r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endParaRPr lang="ru-RU" sz="1800" b="0" strike="noStrike" spc="-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pc="-1" dirty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2000" spc="-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Каждый житель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3175" algn="just">
              <a:lnSpc>
                <a:spcPct val="150000"/>
              </a:lnSpc>
              <a:spcBef>
                <a:spcPts val="100"/>
              </a:spcBef>
            </a:pPr>
            <a:r>
              <a:rPr lang="ru-RU" sz="2000" b="0" strike="noStrike" spc="-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Государство расходует поступившие доходы для выполнения своих функций и предоставления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95800" cy="1427040"/>
          </a:xfrm>
          <a:prstGeom prst="rect">
            <a:avLst/>
          </a:prstGeom>
          <a:ln w="0">
            <a:noFill/>
          </a:ln>
        </p:spPr>
      </p:pic>
      <p:grpSp>
        <p:nvGrpSpPr>
          <p:cNvPr id="318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31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5"/>
            <p:cNvSpPr/>
            <p:nvPr/>
          </p:nvSpPr>
          <p:spPr>
            <a:xfrm>
              <a:off x="210960" y="71424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3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64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5" name="CustomShape 6"/>
          <p:cNvSpPr/>
          <p:nvPr/>
        </p:nvSpPr>
        <p:spPr>
          <a:xfrm>
            <a:off x="8367840" y="2155320"/>
            <a:ext cx="348840" cy="40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b="1" strike="noStrike" spc="-7">
                <a:solidFill>
                  <a:srgbClr val="974707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endParaRPr lang="ru-RU" sz="2600" b="0" strike="noStrike" spc="-1">
              <a:latin typeface="Arial" panose="020B0604020202020204"/>
            </a:endParaRPr>
          </a:p>
        </p:txBody>
      </p:sp>
      <p:sp>
        <p:nvSpPr>
          <p:cNvPr id="326" name="CustomShape 7"/>
          <p:cNvSpPr/>
          <p:nvPr/>
        </p:nvSpPr>
        <p:spPr>
          <a:xfrm>
            <a:off x="395536" y="1362600"/>
            <a:ext cx="8497184" cy="4414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>
            <a:spAutoFit/>
          </a:bodyPr>
          <a:lstStyle/>
          <a:p>
            <a:pPr marL="12700" indent="495300" algn="just">
              <a:lnSpc>
                <a:spcPct val="100000"/>
              </a:lnSpc>
              <a:spcBef>
                <a:spcPts val="105"/>
              </a:spcBef>
              <a:tabLst>
                <a:tab pos="0" algn="l"/>
              </a:tabLst>
            </a:pPr>
            <a:r>
              <a:rPr lang="ru-RU" sz="2600" b="1" i="1" strike="noStrike" spc="-26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поступающие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3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</a:t>
            </a:r>
            <a:r>
              <a:rPr lang="ru-RU" sz="2600" b="1" i="1" strike="noStrike" spc="-7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выплачиваемые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spcBef>
                <a:spcPts val="5"/>
              </a:spcBef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3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расходов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Профицит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превышение 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доходов </a:t>
            </a:r>
            <a:r>
              <a:rPr lang="ru-RU" sz="2600" b="1" strike="noStrike" spc="-7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2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расходами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" indent="49530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1" i="1" strike="noStrike" spc="-12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Бюджетные </a:t>
            </a:r>
            <a:r>
              <a:rPr lang="ru-RU" sz="2600" b="1" i="1" strike="noStrike" spc="-15" dirty="0">
                <a:solidFill>
                  <a:srgbClr val="17375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 </a:t>
            </a:r>
            <a:r>
              <a:rPr lang="ru-RU" sz="26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sz="2600" b="1" strike="noStrike" spc="-2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расходные </a:t>
            </a:r>
            <a:r>
              <a:rPr lang="ru-RU" sz="2600" b="1" strike="noStrike" spc="-63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обязательства,</a:t>
            </a:r>
            <a:r>
              <a:rPr lang="ru-RU" sz="2600" b="1" strike="noStrike" spc="-5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подлежащие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исполнению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sz="2600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соответствующем</a:t>
            </a:r>
            <a:r>
              <a:rPr lang="ru-RU" sz="2600" b="1" strike="noStrike" spc="-46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15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финансовом</a:t>
            </a:r>
            <a:r>
              <a:rPr lang="ru-RU" sz="2600" b="1" strike="noStrike" spc="-41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strike="noStrike" spc="-32" dirty="0">
                <a:solidFill>
                  <a:srgbClr val="974707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26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1"/>
          <p:cNvGrpSpPr/>
          <p:nvPr/>
        </p:nvGrpSpPr>
        <p:grpSpPr>
          <a:xfrm>
            <a:off x="179280" y="228600"/>
            <a:ext cx="8784720" cy="6419520"/>
            <a:chOff x="179280" y="228600"/>
            <a:chExt cx="8784720" cy="6419520"/>
          </a:xfrm>
        </p:grpSpPr>
        <p:pic>
          <p:nvPicPr>
            <p:cNvPr id="32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95800" cy="1427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9" name="CustomShape 2"/>
            <p:cNvSpPr/>
            <p:nvPr/>
          </p:nvSpPr>
          <p:spPr>
            <a:xfrm>
              <a:off x="6046920" y="858960"/>
              <a:ext cx="2876040" cy="713880"/>
            </a:xfrm>
            <a:custGeom>
              <a:avLst/>
              <a:gdLst/>
              <a:ahLst/>
              <a:cxnLst/>
              <a:rect l="l" t="t" r="r" b="b"/>
              <a:pathLst>
                <a:path w="2876550" h="714375">
                  <a:moveTo>
                    <a:pt x="2876550" y="0"/>
                  </a:moveTo>
                  <a:lnTo>
                    <a:pt x="2870073" y="0"/>
                  </a:lnTo>
                  <a:lnTo>
                    <a:pt x="2748915" y="20065"/>
                  </a:lnTo>
                  <a:lnTo>
                    <a:pt x="2625598" y="42290"/>
                  </a:lnTo>
                  <a:lnTo>
                    <a:pt x="2500122" y="66928"/>
                  </a:lnTo>
                  <a:lnTo>
                    <a:pt x="2370454" y="91439"/>
                  </a:lnTo>
                  <a:lnTo>
                    <a:pt x="2238629" y="120523"/>
                  </a:lnTo>
                  <a:lnTo>
                    <a:pt x="2102612" y="149478"/>
                  </a:lnTo>
                  <a:lnTo>
                    <a:pt x="1964435" y="183007"/>
                  </a:lnTo>
                  <a:lnTo>
                    <a:pt x="1821942" y="216535"/>
                  </a:lnTo>
                  <a:lnTo>
                    <a:pt x="1564767" y="281177"/>
                  </a:lnTo>
                  <a:lnTo>
                    <a:pt x="1313815" y="339216"/>
                  </a:lnTo>
                  <a:lnTo>
                    <a:pt x="841882" y="444246"/>
                  </a:lnTo>
                  <a:lnTo>
                    <a:pt x="620776" y="488823"/>
                  </a:lnTo>
                  <a:lnTo>
                    <a:pt x="406019" y="529082"/>
                  </a:lnTo>
                  <a:lnTo>
                    <a:pt x="199771" y="566927"/>
                  </a:lnTo>
                  <a:lnTo>
                    <a:pt x="0" y="600456"/>
                  </a:lnTo>
                  <a:lnTo>
                    <a:pt x="138175" y="620522"/>
                  </a:lnTo>
                  <a:lnTo>
                    <a:pt x="270001" y="638428"/>
                  </a:lnTo>
                  <a:lnTo>
                    <a:pt x="397510" y="654050"/>
                  </a:lnTo>
                  <a:lnTo>
                    <a:pt x="522985" y="667385"/>
                  </a:lnTo>
                  <a:lnTo>
                    <a:pt x="644144" y="680847"/>
                  </a:lnTo>
                  <a:lnTo>
                    <a:pt x="761110" y="689737"/>
                  </a:lnTo>
                  <a:lnTo>
                    <a:pt x="873759" y="698626"/>
                  </a:lnTo>
                  <a:lnTo>
                    <a:pt x="984250" y="705358"/>
                  </a:lnTo>
                  <a:lnTo>
                    <a:pt x="1092707" y="709802"/>
                  </a:lnTo>
                  <a:lnTo>
                    <a:pt x="1296797" y="714375"/>
                  </a:lnTo>
                  <a:lnTo>
                    <a:pt x="1394587" y="714375"/>
                  </a:lnTo>
                  <a:lnTo>
                    <a:pt x="1583817" y="709802"/>
                  </a:lnTo>
                  <a:lnTo>
                    <a:pt x="1673098" y="705358"/>
                  </a:lnTo>
                  <a:lnTo>
                    <a:pt x="1843277" y="692023"/>
                  </a:lnTo>
                  <a:lnTo>
                    <a:pt x="1926081" y="683006"/>
                  </a:lnTo>
                  <a:lnTo>
                    <a:pt x="2083434" y="660781"/>
                  </a:lnTo>
                  <a:lnTo>
                    <a:pt x="2232279" y="633984"/>
                  </a:lnTo>
                  <a:lnTo>
                    <a:pt x="2372614" y="602741"/>
                  </a:lnTo>
                  <a:lnTo>
                    <a:pt x="2440685" y="584835"/>
                  </a:lnTo>
                  <a:lnTo>
                    <a:pt x="2506599" y="566927"/>
                  </a:lnTo>
                  <a:lnTo>
                    <a:pt x="2634106" y="526796"/>
                  </a:lnTo>
                  <a:lnTo>
                    <a:pt x="2755265" y="482091"/>
                  </a:lnTo>
                  <a:lnTo>
                    <a:pt x="2872231" y="435228"/>
                  </a:lnTo>
                  <a:lnTo>
                    <a:pt x="2876550" y="433070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EDEBE0">
                <a:alpha val="2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3"/>
            <p:cNvSpPr/>
            <p:nvPr/>
          </p:nvSpPr>
          <p:spPr>
            <a:xfrm>
              <a:off x="2619360" y="731880"/>
              <a:ext cx="5543280" cy="849240"/>
            </a:xfrm>
            <a:custGeom>
              <a:avLst/>
              <a:gdLst/>
              <a:ahLst/>
              <a:cxnLst/>
              <a:rect l="l" t="t" r="r" b="b"/>
              <a:pathLst>
                <a:path w="5543550" h="849630">
                  <a:moveTo>
                    <a:pt x="852424" y="0"/>
                  </a:moveTo>
                  <a:lnTo>
                    <a:pt x="684402" y="0"/>
                  </a:lnTo>
                  <a:lnTo>
                    <a:pt x="527176" y="4445"/>
                  </a:lnTo>
                  <a:lnTo>
                    <a:pt x="380492" y="11049"/>
                  </a:lnTo>
                  <a:lnTo>
                    <a:pt x="244475" y="22225"/>
                  </a:lnTo>
                  <a:lnTo>
                    <a:pt x="116967" y="35560"/>
                  </a:lnTo>
                  <a:lnTo>
                    <a:pt x="0" y="53466"/>
                  </a:lnTo>
                  <a:lnTo>
                    <a:pt x="163702" y="73533"/>
                  </a:lnTo>
                  <a:lnTo>
                    <a:pt x="333756" y="95758"/>
                  </a:lnTo>
                  <a:lnTo>
                    <a:pt x="510158" y="124713"/>
                  </a:lnTo>
                  <a:lnTo>
                    <a:pt x="692912" y="155956"/>
                  </a:lnTo>
                  <a:lnTo>
                    <a:pt x="882141" y="193928"/>
                  </a:lnTo>
                  <a:lnTo>
                    <a:pt x="1077722" y="234061"/>
                  </a:lnTo>
                  <a:lnTo>
                    <a:pt x="1281684" y="278638"/>
                  </a:lnTo>
                  <a:lnTo>
                    <a:pt x="1490090" y="329819"/>
                  </a:lnTo>
                  <a:lnTo>
                    <a:pt x="1866264" y="421259"/>
                  </a:lnTo>
                  <a:lnTo>
                    <a:pt x="2223389" y="501523"/>
                  </a:lnTo>
                  <a:lnTo>
                    <a:pt x="2559177" y="575056"/>
                  </a:lnTo>
                  <a:lnTo>
                    <a:pt x="2722879" y="606298"/>
                  </a:lnTo>
                  <a:lnTo>
                    <a:pt x="2878074" y="637539"/>
                  </a:lnTo>
                  <a:lnTo>
                    <a:pt x="3031109" y="666496"/>
                  </a:lnTo>
                  <a:lnTo>
                    <a:pt x="3179826" y="691007"/>
                  </a:lnTo>
                  <a:lnTo>
                    <a:pt x="3324479" y="715518"/>
                  </a:lnTo>
                  <a:lnTo>
                    <a:pt x="3464687" y="737743"/>
                  </a:lnTo>
                  <a:lnTo>
                    <a:pt x="3600704" y="755650"/>
                  </a:lnTo>
                  <a:lnTo>
                    <a:pt x="3732529" y="773429"/>
                  </a:lnTo>
                  <a:lnTo>
                    <a:pt x="3985514" y="804672"/>
                  </a:lnTo>
                  <a:lnTo>
                    <a:pt x="4106672" y="815848"/>
                  </a:lnTo>
                  <a:lnTo>
                    <a:pt x="4223511" y="824738"/>
                  </a:lnTo>
                  <a:lnTo>
                    <a:pt x="4336160" y="833627"/>
                  </a:lnTo>
                  <a:lnTo>
                    <a:pt x="4446778" y="840359"/>
                  </a:lnTo>
                  <a:lnTo>
                    <a:pt x="4659249" y="849249"/>
                  </a:lnTo>
                  <a:lnTo>
                    <a:pt x="4856988" y="849249"/>
                  </a:lnTo>
                  <a:lnTo>
                    <a:pt x="5044058" y="844803"/>
                  </a:lnTo>
                  <a:lnTo>
                    <a:pt x="5133340" y="840359"/>
                  </a:lnTo>
                  <a:lnTo>
                    <a:pt x="5220461" y="833627"/>
                  </a:lnTo>
                  <a:lnTo>
                    <a:pt x="5305425" y="824738"/>
                  </a:lnTo>
                  <a:lnTo>
                    <a:pt x="5466969" y="806958"/>
                  </a:lnTo>
                  <a:lnTo>
                    <a:pt x="5543550" y="795782"/>
                  </a:lnTo>
                  <a:lnTo>
                    <a:pt x="5422392" y="780161"/>
                  </a:lnTo>
                  <a:lnTo>
                    <a:pt x="5297043" y="764539"/>
                  </a:lnTo>
                  <a:lnTo>
                    <a:pt x="5035550" y="726694"/>
                  </a:lnTo>
                  <a:lnTo>
                    <a:pt x="4759198" y="679831"/>
                  </a:lnTo>
                  <a:lnTo>
                    <a:pt x="4467986" y="628523"/>
                  </a:lnTo>
                  <a:lnTo>
                    <a:pt x="4159757" y="566165"/>
                  </a:lnTo>
                  <a:lnTo>
                    <a:pt x="3834511" y="497077"/>
                  </a:lnTo>
                  <a:lnTo>
                    <a:pt x="3492373" y="416813"/>
                  </a:lnTo>
                  <a:lnTo>
                    <a:pt x="3131058" y="329819"/>
                  </a:lnTo>
                  <a:lnTo>
                    <a:pt x="2988564" y="296418"/>
                  </a:lnTo>
                  <a:lnTo>
                    <a:pt x="2850388" y="263016"/>
                  </a:lnTo>
                  <a:lnTo>
                    <a:pt x="2582545" y="204977"/>
                  </a:lnTo>
                  <a:lnTo>
                    <a:pt x="2452878" y="180466"/>
                  </a:lnTo>
                  <a:lnTo>
                    <a:pt x="2327529" y="155956"/>
                  </a:lnTo>
                  <a:lnTo>
                    <a:pt x="2204212" y="133731"/>
                  </a:lnTo>
                  <a:lnTo>
                    <a:pt x="2083053" y="113664"/>
                  </a:lnTo>
                  <a:lnTo>
                    <a:pt x="1966214" y="95758"/>
                  </a:lnTo>
                  <a:lnTo>
                    <a:pt x="1849247" y="80137"/>
                  </a:lnTo>
                  <a:lnTo>
                    <a:pt x="1628266" y="51181"/>
                  </a:lnTo>
                  <a:lnTo>
                    <a:pt x="1417827" y="31114"/>
                  </a:lnTo>
                  <a:lnTo>
                    <a:pt x="1220089" y="15494"/>
                  </a:lnTo>
                  <a:lnTo>
                    <a:pt x="1030859" y="4445"/>
                  </a:lnTo>
                  <a:lnTo>
                    <a:pt x="852424" y="0"/>
                  </a:lnTo>
                  <a:close/>
                </a:path>
              </a:pathLst>
            </a:custGeom>
            <a:solidFill>
              <a:srgbClr val="EDEBE0">
                <a:alpha val="4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4"/>
            <p:cNvSpPr/>
            <p:nvPr/>
          </p:nvSpPr>
          <p:spPr>
            <a:xfrm>
              <a:off x="2828880" y="730080"/>
              <a:ext cx="6087960" cy="786960"/>
            </a:xfrm>
            <a:custGeom>
              <a:avLst/>
              <a:gdLst/>
              <a:ahLst/>
              <a:cxnLst/>
              <a:rect l="l" t="t" r="r" b="b"/>
              <a:pathLst>
                <a:path w="6088380" h="787400">
                  <a:moveTo>
                    <a:pt x="0" y="90804"/>
                  </a:moveTo>
                  <a:lnTo>
                    <a:pt x="19176" y="86360"/>
                  </a:lnTo>
                  <a:lnTo>
                    <a:pt x="76581" y="75184"/>
                  </a:lnTo>
                  <a:lnTo>
                    <a:pt x="174370" y="59562"/>
                  </a:lnTo>
                  <a:lnTo>
                    <a:pt x="238125" y="50673"/>
                  </a:lnTo>
                  <a:lnTo>
                    <a:pt x="312419" y="41783"/>
                  </a:lnTo>
                  <a:lnTo>
                    <a:pt x="395350" y="35051"/>
                  </a:lnTo>
                  <a:lnTo>
                    <a:pt x="490982" y="28321"/>
                  </a:lnTo>
                  <a:lnTo>
                    <a:pt x="595249" y="21589"/>
                  </a:lnTo>
                  <a:lnTo>
                    <a:pt x="712088" y="17145"/>
                  </a:lnTo>
                  <a:lnTo>
                    <a:pt x="839597" y="14986"/>
                  </a:lnTo>
                  <a:lnTo>
                    <a:pt x="977773" y="12700"/>
                  </a:lnTo>
                  <a:lnTo>
                    <a:pt x="1126616" y="14986"/>
                  </a:lnTo>
                  <a:lnTo>
                    <a:pt x="1286002" y="19430"/>
                  </a:lnTo>
                  <a:lnTo>
                    <a:pt x="1458214" y="28321"/>
                  </a:lnTo>
                  <a:lnTo>
                    <a:pt x="1641094" y="39497"/>
                  </a:lnTo>
                  <a:lnTo>
                    <a:pt x="1834514" y="57403"/>
                  </a:lnTo>
                  <a:lnTo>
                    <a:pt x="2040636" y="77470"/>
                  </a:lnTo>
                  <a:lnTo>
                    <a:pt x="2259584" y="101980"/>
                  </a:lnTo>
                  <a:lnTo>
                    <a:pt x="2489200" y="131063"/>
                  </a:lnTo>
                  <a:lnTo>
                    <a:pt x="2731516" y="166750"/>
                  </a:lnTo>
                  <a:lnTo>
                    <a:pt x="2984500" y="206883"/>
                  </a:lnTo>
                  <a:lnTo>
                    <a:pt x="3250184" y="253873"/>
                  </a:lnTo>
                  <a:lnTo>
                    <a:pt x="3528695" y="309625"/>
                  </a:lnTo>
                  <a:lnTo>
                    <a:pt x="3819905" y="369950"/>
                  </a:lnTo>
                  <a:lnTo>
                    <a:pt x="4123944" y="436879"/>
                  </a:lnTo>
                  <a:lnTo>
                    <a:pt x="4440682" y="512825"/>
                  </a:lnTo>
                  <a:lnTo>
                    <a:pt x="4770120" y="595376"/>
                  </a:lnTo>
                  <a:lnTo>
                    <a:pt x="5112384" y="686942"/>
                  </a:lnTo>
                  <a:lnTo>
                    <a:pt x="5467350" y="787400"/>
                  </a:lnTo>
                  <a:moveTo>
                    <a:pt x="2779776" y="650875"/>
                  </a:moveTo>
                  <a:lnTo>
                    <a:pt x="2875407" y="624077"/>
                  </a:lnTo>
                  <a:lnTo>
                    <a:pt x="3136900" y="554989"/>
                  </a:lnTo>
                  <a:lnTo>
                    <a:pt x="3317621" y="508253"/>
                  </a:lnTo>
                  <a:lnTo>
                    <a:pt x="3526028" y="456946"/>
                  </a:lnTo>
                  <a:lnTo>
                    <a:pt x="3757803" y="401192"/>
                  </a:lnTo>
                  <a:lnTo>
                    <a:pt x="4006469" y="340995"/>
                  </a:lnTo>
                  <a:lnTo>
                    <a:pt x="4270121" y="283083"/>
                  </a:lnTo>
                  <a:lnTo>
                    <a:pt x="4540250" y="225171"/>
                  </a:lnTo>
                  <a:lnTo>
                    <a:pt x="4816602" y="171576"/>
                  </a:lnTo>
                  <a:lnTo>
                    <a:pt x="5090922" y="120396"/>
                  </a:lnTo>
                  <a:lnTo>
                    <a:pt x="5226939" y="98044"/>
                  </a:lnTo>
                  <a:lnTo>
                    <a:pt x="5358765" y="75819"/>
                  </a:lnTo>
                  <a:lnTo>
                    <a:pt x="5490591" y="57912"/>
                  </a:lnTo>
                  <a:lnTo>
                    <a:pt x="5618226" y="40132"/>
                  </a:lnTo>
                  <a:lnTo>
                    <a:pt x="5743575" y="26797"/>
                  </a:lnTo>
                  <a:lnTo>
                    <a:pt x="5862701" y="15621"/>
                  </a:lnTo>
                  <a:lnTo>
                    <a:pt x="5977508" y="6730"/>
                  </a:lnTo>
                  <a:lnTo>
                    <a:pt x="6088126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32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80" y="476280"/>
              <a:ext cx="8784720" cy="61718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210960" y="1679400"/>
            <a:ext cx="8723160" cy="1329840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67" y="0"/>
                </a:moveTo>
                <a:lnTo>
                  <a:pt x="1402778" y="0"/>
                </a:lnTo>
                <a:lnTo>
                  <a:pt x="1257998" y="4445"/>
                </a:lnTo>
                <a:lnTo>
                  <a:pt x="1121854" y="11175"/>
                </a:lnTo>
                <a:lnTo>
                  <a:pt x="994092" y="22351"/>
                </a:lnTo>
                <a:lnTo>
                  <a:pt x="874890" y="33527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469"/>
                </a:lnTo>
                <a:lnTo>
                  <a:pt x="51092" y="241046"/>
                </a:lnTo>
                <a:lnTo>
                  <a:pt x="0" y="267842"/>
                </a:lnTo>
                <a:lnTo>
                  <a:pt x="0" y="1330325"/>
                </a:lnTo>
                <a:lnTo>
                  <a:pt x="8718994" y="1330325"/>
                </a:lnTo>
                <a:lnTo>
                  <a:pt x="8723312" y="1323594"/>
                </a:lnTo>
                <a:lnTo>
                  <a:pt x="8723312" y="569213"/>
                </a:lnTo>
                <a:lnTo>
                  <a:pt x="8718994" y="571373"/>
                </a:lnTo>
                <a:lnTo>
                  <a:pt x="8638222" y="604901"/>
                </a:lnTo>
                <a:lnTo>
                  <a:pt x="8557323" y="636142"/>
                </a:lnTo>
                <a:lnTo>
                  <a:pt x="8472106" y="665099"/>
                </a:lnTo>
                <a:lnTo>
                  <a:pt x="8384857" y="691896"/>
                </a:lnTo>
                <a:lnTo>
                  <a:pt x="8295449" y="718692"/>
                </a:lnTo>
                <a:lnTo>
                  <a:pt x="8201850" y="743330"/>
                </a:lnTo>
                <a:lnTo>
                  <a:pt x="8105965" y="763397"/>
                </a:lnTo>
                <a:lnTo>
                  <a:pt x="8005889" y="783463"/>
                </a:lnTo>
                <a:lnTo>
                  <a:pt x="7901622" y="801370"/>
                </a:lnTo>
                <a:lnTo>
                  <a:pt x="7793037" y="814704"/>
                </a:lnTo>
                <a:lnTo>
                  <a:pt x="7680261" y="828166"/>
                </a:lnTo>
                <a:lnTo>
                  <a:pt x="7563167" y="837057"/>
                </a:lnTo>
                <a:lnTo>
                  <a:pt x="7441882" y="845947"/>
                </a:lnTo>
                <a:lnTo>
                  <a:pt x="7314120" y="850391"/>
                </a:lnTo>
                <a:lnTo>
                  <a:pt x="7182167" y="850391"/>
                </a:lnTo>
                <a:lnTo>
                  <a:pt x="7043737" y="848233"/>
                </a:lnTo>
                <a:lnTo>
                  <a:pt x="6899084" y="843788"/>
                </a:lnTo>
                <a:lnTo>
                  <a:pt x="6749986" y="837057"/>
                </a:lnTo>
                <a:lnTo>
                  <a:pt x="6594665" y="825880"/>
                </a:lnTo>
                <a:lnTo>
                  <a:pt x="6430708" y="810260"/>
                </a:lnTo>
                <a:lnTo>
                  <a:pt x="6260401" y="792352"/>
                </a:lnTo>
                <a:lnTo>
                  <a:pt x="6083744" y="770127"/>
                </a:lnTo>
                <a:lnTo>
                  <a:pt x="5900737" y="745489"/>
                </a:lnTo>
                <a:lnTo>
                  <a:pt x="5709094" y="716534"/>
                </a:lnTo>
                <a:lnTo>
                  <a:pt x="5509069" y="683005"/>
                </a:lnTo>
                <a:lnTo>
                  <a:pt x="5302567" y="645033"/>
                </a:lnTo>
                <a:lnTo>
                  <a:pt x="5085397" y="602614"/>
                </a:lnTo>
                <a:lnTo>
                  <a:pt x="4861877" y="558038"/>
                </a:lnTo>
                <a:lnTo>
                  <a:pt x="4627689" y="506729"/>
                </a:lnTo>
                <a:lnTo>
                  <a:pt x="4387151" y="453136"/>
                </a:lnTo>
                <a:lnTo>
                  <a:pt x="4136072" y="395097"/>
                </a:lnTo>
                <a:lnTo>
                  <a:pt x="3874198" y="330326"/>
                </a:lnTo>
                <a:lnTo>
                  <a:pt x="3614483" y="267842"/>
                </a:lnTo>
                <a:lnTo>
                  <a:pt x="3363277" y="214249"/>
                </a:lnTo>
                <a:lnTo>
                  <a:pt x="3122739" y="165226"/>
                </a:lnTo>
                <a:lnTo>
                  <a:pt x="2892869" y="124967"/>
                </a:lnTo>
                <a:lnTo>
                  <a:pt x="2673667" y="91566"/>
                </a:lnTo>
                <a:lnTo>
                  <a:pt x="2462847" y="62484"/>
                </a:lnTo>
                <a:lnTo>
                  <a:pt x="2262822" y="40132"/>
                </a:lnTo>
                <a:lnTo>
                  <a:pt x="2073338" y="22351"/>
                </a:lnTo>
                <a:lnTo>
                  <a:pt x="1890204" y="11175"/>
                </a:lnTo>
                <a:lnTo>
                  <a:pt x="1720024" y="2286"/>
                </a:lnTo>
                <a:lnTo>
                  <a:pt x="155606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2"/>
          <p:cNvSpPr txBox="1"/>
          <p:nvPr/>
        </p:nvSpPr>
        <p:spPr>
          <a:xfrm>
            <a:off x="1516680" y="613440"/>
            <a:ext cx="618768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Какие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12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бывают</a:t>
            </a:r>
            <a:r>
              <a:rPr lang="ru-RU" sz="4400" b="1" strike="noStrike" spc="-2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4400" b="1" strike="noStrike" spc="-46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endParaRPr lang="ru-RU" sz="4400" b="0" strike="noStrike" spc="-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35" name="Group 3"/>
          <p:cNvGrpSpPr/>
          <p:nvPr/>
        </p:nvGrpSpPr>
        <p:grpSpPr>
          <a:xfrm>
            <a:off x="1639800" y="1328760"/>
            <a:ext cx="376920" cy="261360"/>
            <a:chOff x="1639800" y="1328760"/>
            <a:chExt cx="376920" cy="261360"/>
          </a:xfrm>
        </p:grpSpPr>
        <p:sp>
          <p:nvSpPr>
            <p:cNvPr id="336" name="CustomShape 4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145922" y="0"/>
                  </a:moveTo>
                  <a:lnTo>
                    <a:pt x="94106" y="108076"/>
                  </a:lnTo>
                  <a:lnTo>
                    <a:pt x="0" y="63119"/>
                  </a:lnTo>
                  <a:lnTo>
                    <a:pt x="136651" y="261238"/>
                  </a:lnTo>
                  <a:lnTo>
                    <a:pt x="376681" y="243204"/>
                  </a:lnTo>
                  <a:lnTo>
                    <a:pt x="282447" y="198120"/>
                  </a:lnTo>
                  <a:lnTo>
                    <a:pt x="334136" y="90043"/>
                  </a:lnTo>
                  <a:lnTo>
                    <a:pt x="14592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5"/>
            <p:cNvSpPr/>
            <p:nvPr/>
          </p:nvSpPr>
          <p:spPr>
            <a:xfrm>
              <a:off x="1639800" y="1328760"/>
              <a:ext cx="376920" cy="261360"/>
            </a:xfrm>
            <a:custGeom>
              <a:avLst/>
              <a:gdLst/>
              <a:ahLst/>
              <a:cxnLst/>
              <a:rect l="l" t="t" r="r" b="b"/>
              <a:pathLst>
                <a:path w="377189" h="261619">
                  <a:moveTo>
                    <a:pt x="0" y="63119"/>
                  </a:moveTo>
                  <a:lnTo>
                    <a:pt x="94106" y="108076"/>
                  </a:lnTo>
                  <a:lnTo>
                    <a:pt x="145922" y="0"/>
                  </a:lnTo>
                  <a:lnTo>
                    <a:pt x="334136" y="90043"/>
                  </a:lnTo>
                  <a:lnTo>
                    <a:pt x="282447" y="198120"/>
                  </a:lnTo>
                  <a:lnTo>
                    <a:pt x="376681" y="243204"/>
                  </a:lnTo>
                  <a:lnTo>
                    <a:pt x="136651" y="261238"/>
                  </a:lnTo>
                  <a:lnTo>
                    <a:pt x="0" y="63119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8" name="Group 6"/>
          <p:cNvGrpSpPr/>
          <p:nvPr/>
        </p:nvGrpSpPr>
        <p:grpSpPr>
          <a:xfrm>
            <a:off x="173160" y="1329120"/>
            <a:ext cx="8726400" cy="1542240"/>
            <a:chOff x="173160" y="1329120"/>
            <a:chExt cx="8726400" cy="1542240"/>
          </a:xfrm>
        </p:grpSpPr>
        <p:sp>
          <p:nvSpPr>
            <p:cNvPr id="339" name="CustomShape 7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323850" y="0"/>
                  </a:moveTo>
                  <a:lnTo>
                    <a:pt x="107950" y="0"/>
                  </a:lnTo>
                  <a:lnTo>
                    <a:pt x="107950" y="143637"/>
                  </a:lnTo>
                  <a:lnTo>
                    <a:pt x="0" y="143637"/>
                  </a:lnTo>
                  <a:lnTo>
                    <a:pt x="215900" y="287274"/>
                  </a:lnTo>
                  <a:lnTo>
                    <a:pt x="431800" y="143637"/>
                  </a:lnTo>
                  <a:lnTo>
                    <a:pt x="323850" y="14363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8"/>
            <p:cNvSpPr/>
            <p:nvPr/>
          </p:nvSpPr>
          <p:spPr>
            <a:xfrm>
              <a:off x="4284720" y="1392480"/>
              <a:ext cx="431280" cy="287280"/>
            </a:xfrm>
            <a:custGeom>
              <a:avLst/>
              <a:gdLst/>
              <a:ahLst/>
              <a:cxnLst/>
              <a:rect l="l" t="t" r="r" b="b"/>
              <a:pathLst>
                <a:path w="431800" h="287655">
                  <a:moveTo>
                    <a:pt x="0" y="143637"/>
                  </a:moveTo>
                  <a:lnTo>
                    <a:pt x="107950" y="143637"/>
                  </a:lnTo>
                  <a:lnTo>
                    <a:pt x="107950" y="0"/>
                  </a:lnTo>
                  <a:lnTo>
                    <a:pt x="323850" y="0"/>
                  </a:lnTo>
                  <a:lnTo>
                    <a:pt x="323850" y="143637"/>
                  </a:lnTo>
                  <a:lnTo>
                    <a:pt x="431800" y="143637"/>
                  </a:lnTo>
                  <a:lnTo>
                    <a:pt x="215900" y="287274"/>
                  </a:lnTo>
                  <a:lnTo>
                    <a:pt x="0" y="143637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9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220725" y="0"/>
                  </a:moveTo>
                  <a:lnTo>
                    <a:pt x="38100" y="90804"/>
                  </a:lnTo>
                  <a:lnTo>
                    <a:pt x="91440" y="198119"/>
                  </a:lnTo>
                  <a:lnTo>
                    <a:pt x="0" y="243585"/>
                  </a:lnTo>
                  <a:lnTo>
                    <a:pt x="236093" y="260095"/>
                  </a:lnTo>
                  <a:lnTo>
                    <a:pt x="365379" y="61975"/>
                  </a:lnTo>
                  <a:lnTo>
                    <a:pt x="274066" y="107314"/>
                  </a:lnTo>
                  <a:lnTo>
                    <a:pt x="220725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10"/>
            <p:cNvSpPr/>
            <p:nvPr/>
          </p:nvSpPr>
          <p:spPr>
            <a:xfrm>
              <a:off x="7312680" y="1329120"/>
              <a:ext cx="365400" cy="259920"/>
            </a:xfrm>
            <a:custGeom>
              <a:avLst/>
              <a:gdLst/>
              <a:ahLst/>
              <a:cxnLst/>
              <a:rect l="l" t="t" r="r" b="b"/>
              <a:pathLst>
                <a:path w="365759" h="260350">
                  <a:moveTo>
                    <a:pt x="0" y="243585"/>
                  </a:moveTo>
                  <a:lnTo>
                    <a:pt x="91440" y="198119"/>
                  </a:lnTo>
                  <a:lnTo>
                    <a:pt x="38100" y="90804"/>
                  </a:lnTo>
                  <a:lnTo>
                    <a:pt x="220725" y="0"/>
                  </a:lnTo>
                  <a:lnTo>
                    <a:pt x="274066" y="107314"/>
                  </a:lnTo>
                  <a:lnTo>
                    <a:pt x="365379" y="61975"/>
                  </a:lnTo>
                  <a:lnTo>
                    <a:pt x="236093" y="260095"/>
                  </a:lnTo>
                  <a:lnTo>
                    <a:pt x="0" y="243585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11"/>
            <p:cNvSpPr/>
            <p:nvPr/>
          </p:nvSpPr>
          <p:spPr>
            <a:xfrm>
              <a:off x="179280" y="1916280"/>
              <a:ext cx="8713800" cy="936360"/>
            </a:xfrm>
            <a:custGeom>
              <a:avLst/>
              <a:gdLst/>
              <a:ahLst/>
              <a:cxnLst/>
              <a:rect l="l" t="t" r="r" b="b"/>
              <a:pathLst>
                <a:path w="8714105" h="936625">
                  <a:moveTo>
                    <a:pt x="2520950" y="0"/>
                  </a:moveTo>
                  <a:lnTo>
                    <a:pt x="0" y="0"/>
                  </a:lnTo>
                  <a:lnTo>
                    <a:pt x="0" y="936625"/>
                  </a:lnTo>
                  <a:lnTo>
                    <a:pt x="2520950" y="936625"/>
                  </a:lnTo>
                  <a:lnTo>
                    <a:pt x="2520950" y="0"/>
                  </a:lnTo>
                  <a:close/>
                  <a:moveTo>
                    <a:pt x="8713787" y="0"/>
                  </a:moveTo>
                  <a:lnTo>
                    <a:pt x="6192837" y="0"/>
                  </a:lnTo>
                  <a:lnTo>
                    <a:pt x="2521013" y="0"/>
                  </a:lnTo>
                  <a:lnTo>
                    <a:pt x="2521013" y="936625"/>
                  </a:lnTo>
                  <a:lnTo>
                    <a:pt x="6192837" y="936625"/>
                  </a:lnTo>
                  <a:lnTo>
                    <a:pt x="8713787" y="936625"/>
                  </a:lnTo>
                  <a:lnTo>
                    <a:pt x="8713787" y="0"/>
                  </a:lnTo>
                  <a:close/>
                </a:path>
              </a:pathLst>
            </a:custGeom>
            <a:solidFill>
              <a:srgbClr val="F1DCD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12"/>
            <p:cNvSpPr/>
            <p:nvPr/>
          </p:nvSpPr>
          <p:spPr>
            <a:xfrm>
              <a:off x="173160" y="1909800"/>
              <a:ext cx="8726400" cy="961560"/>
            </a:xfrm>
            <a:custGeom>
              <a:avLst/>
              <a:gdLst/>
              <a:ahLst/>
              <a:cxnLst/>
              <a:rect l="l" t="t" r="r" b="b"/>
              <a:pathLst>
                <a:path w="8726805" h="962025">
                  <a:moveTo>
                    <a:pt x="2527363" y="0"/>
                  </a:moveTo>
                  <a:lnTo>
                    <a:pt x="2527363" y="962025"/>
                  </a:lnTo>
                  <a:moveTo>
                    <a:pt x="6199187" y="0"/>
                  </a:moveTo>
                  <a:lnTo>
                    <a:pt x="6199187" y="962025"/>
                  </a:lnTo>
                  <a:moveTo>
                    <a:pt x="6350" y="0"/>
                  </a:moveTo>
                  <a:lnTo>
                    <a:pt x="6350" y="962025"/>
                  </a:lnTo>
                  <a:moveTo>
                    <a:pt x="8720137" y="0"/>
                  </a:moveTo>
                  <a:lnTo>
                    <a:pt x="8720137" y="962025"/>
                  </a:lnTo>
                  <a:moveTo>
                    <a:pt x="0" y="6350"/>
                  </a:moveTo>
                  <a:lnTo>
                    <a:pt x="8726487" y="63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3"/>
            <p:cNvSpPr/>
            <p:nvPr/>
          </p:nvSpPr>
          <p:spPr>
            <a:xfrm>
              <a:off x="173160" y="2852640"/>
              <a:ext cx="8726400" cy="36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487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CustomShape 14"/>
          <p:cNvSpPr/>
          <p:nvPr/>
        </p:nvSpPr>
        <p:spPr>
          <a:xfrm>
            <a:off x="185760" y="1938960"/>
            <a:ext cx="250848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семей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7" name="CustomShape 15"/>
          <p:cNvSpPr/>
          <p:nvPr/>
        </p:nvSpPr>
        <p:spPr>
          <a:xfrm>
            <a:off x="2706840" y="1938960"/>
            <a:ext cx="365904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2570" indent="185420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</a:t>
            </a:r>
            <a:r>
              <a:rPr lang="ru-RU" sz="2400" b="1" strike="noStrike" spc="-2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публично-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5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правовых</a:t>
            </a:r>
            <a:r>
              <a:rPr lang="ru-RU" sz="2400" b="1" strike="noStrike" spc="-60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48" name="CustomShape 16"/>
          <p:cNvSpPr/>
          <p:nvPr/>
        </p:nvSpPr>
        <p:spPr>
          <a:xfrm>
            <a:off x="6378480" y="1938960"/>
            <a:ext cx="2507760" cy="74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372745" indent="225425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400" b="1" strike="noStrike" spc="-3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Бюджеты </a:t>
            </a:r>
            <a:r>
              <a:rPr lang="ru-RU" sz="2400" b="1" strike="noStrike" spc="-26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</a:t>
            </a:r>
            <a:r>
              <a:rPr lang="ru-RU" sz="2400" b="1" strike="noStrike" spc="-12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2400" b="1" strike="noStrike" spc="-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аций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349" name="Group 17"/>
          <p:cNvGrpSpPr/>
          <p:nvPr/>
        </p:nvGrpSpPr>
        <p:grpSpPr>
          <a:xfrm>
            <a:off x="2662200" y="3123360"/>
            <a:ext cx="357120" cy="329040"/>
            <a:chOff x="2662200" y="3123360"/>
            <a:chExt cx="357120" cy="329040"/>
          </a:xfrm>
        </p:grpSpPr>
        <p:sp>
          <p:nvSpPr>
            <p:cNvPr id="350" name="CustomShape 18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166496" y="0"/>
                  </a:moveTo>
                  <a:lnTo>
                    <a:pt x="89281" y="84327"/>
                  </a:lnTo>
                  <a:lnTo>
                    <a:pt x="0" y="2666"/>
                  </a:lnTo>
                  <a:lnTo>
                    <a:pt x="101473" y="250316"/>
                  </a:lnTo>
                  <a:lnTo>
                    <a:pt x="357377" y="329311"/>
                  </a:lnTo>
                  <a:lnTo>
                    <a:pt x="267969" y="247650"/>
                  </a:lnTo>
                  <a:lnTo>
                    <a:pt x="345058" y="163322"/>
                  </a:lnTo>
                  <a:lnTo>
                    <a:pt x="166496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9"/>
            <p:cNvSpPr/>
            <p:nvPr/>
          </p:nvSpPr>
          <p:spPr>
            <a:xfrm>
              <a:off x="2662200" y="3123360"/>
              <a:ext cx="357120" cy="329040"/>
            </a:xfrm>
            <a:custGeom>
              <a:avLst/>
              <a:gdLst/>
              <a:ahLst/>
              <a:cxnLst/>
              <a:rect l="l" t="t" r="r" b="b"/>
              <a:pathLst>
                <a:path w="357505" h="329564">
                  <a:moveTo>
                    <a:pt x="0" y="2666"/>
                  </a:moveTo>
                  <a:lnTo>
                    <a:pt x="89281" y="84327"/>
                  </a:lnTo>
                  <a:lnTo>
                    <a:pt x="166496" y="0"/>
                  </a:lnTo>
                  <a:lnTo>
                    <a:pt x="345058" y="163322"/>
                  </a:lnTo>
                  <a:lnTo>
                    <a:pt x="267969" y="247650"/>
                  </a:lnTo>
                  <a:lnTo>
                    <a:pt x="357377" y="329311"/>
                  </a:lnTo>
                  <a:lnTo>
                    <a:pt x="101473" y="250316"/>
                  </a:lnTo>
                  <a:lnTo>
                    <a:pt x="0" y="2666"/>
                  </a:lnTo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2" name="Group 20"/>
          <p:cNvGrpSpPr/>
          <p:nvPr/>
        </p:nvGrpSpPr>
        <p:grpSpPr>
          <a:xfrm>
            <a:off x="4456080" y="3170160"/>
            <a:ext cx="484200" cy="239760"/>
            <a:chOff x="4456080" y="3170160"/>
            <a:chExt cx="484200" cy="239760"/>
          </a:xfrm>
        </p:grpSpPr>
        <p:sp>
          <p:nvSpPr>
            <p:cNvPr id="353" name="CustomShape 21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363093" y="0"/>
                  </a:moveTo>
                  <a:lnTo>
                    <a:pt x="121031" y="0"/>
                  </a:lnTo>
                  <a:lnTo>
                    <a:pt x="121031" y="119761"/>
                  </a:lnTo>
                  <a:lnTo>
                    <a:pt x="0" y="119761"/>
                  </a:lnTo>
                  <a:lnTo>
                    <a:pt x="242062" y="239649"/>
                  </a:lnTo>
                  <a:lnTo>
                    <a:pt x="484124" y="119761"/>
                  </a:lnTo>
                  <a:lnTo>
                    <a:pt x="363093" y="119761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22"/>
            <p:cNvSpPr/>
            <p:nvPr/>
          </p:nvSpPr>
          <p:spPr>
            <a:xfrm>
              <a:off x="4456080" y="3170160"/>
              <a:ext cx="484200" cy="239760"/>
            </a:xfrm>
            <a:custGeom>
              <a:avLst/>
              <a:gdLst/>
              <a:ahLst/>
              <a:cxnLst/>
              <a:rect l="l" t="t" r="r" b="b"/>
              <a:pathLst>
                <a:path w="484504" h="240029">
                  <a:moveTo>
                    <a:pt x="0" y="119761"/>
                  </a:moveTo>
                  <a:lnTo>
                    <a:pt x="121031" y="119761"/>
                  </a:lnTo>
                  <a:lnTo>
                    <a:pt x="121031" y="0"/>
                  </a:lnTo>
                  <a:lnTo>
                    <a:pt x="363093" y="0"/>
                  </a:lnTo>
                  <a:lnTo>
                    <a:pt x="363093" y="119761"/>
                  </a:lnTo>
                  <a:lnTo>
                    <a:pt x="484124" y="119761"/>
                  </a:lnTo>
                  <a:lnTo>
                    <a:pt x="242062" y="239649"/>
                  </a:lnTo>
                  <a:lnTo>
                    <a:pt x="0" y="119761"/>
                  </a:lnTo>
                  <a:close/>
                </a:path>
              </a:pathLst>
            </a:custGeom>
            <a:noFill/>
            <a:ln w="15875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5" name="Group 23"/>
          <p:cNvGrpSpPr/>
          <p:nvPr/>
        </p:nvGrpSpPr>
        <p:grpSpPr>
          <a:xfrm>
            <a:off x="6122520" y="3137760"/>
            <a:ext cx="407160" cy="282240"/>
            <a:chOff x="6122520" y="3137760"/>
            <a:chExt cx="407160" cy="282240"/>
          </a:xfrm>
        </p:grpSpPr>
        <p:sp>
          <p:nvSpPr>
            <p:cNvPr id="356" name="CustomShape 24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250952" y="0"/>
                  </a:moveTo>
                  <a:lnTo>
                    <a:pt x="47371" y="132461"/>
                  </a:lnTo>
                  <a:lnTo>
                    <a:pt x="101854" y="216280"/>
                  </a:lnTo>
                  <a:lnTo>
                    <a:pt x="0" y="282448"/>
                  </a:lnTo>
                  <a:lnTo>
                    <a:pt x="258191" y="233934"/>
                  </a:lnTo>
                  <a:lnTo>
                    <a:pt x="407288" y="17652"/>
                  </a:lnTo>
                  <a:lnTo>
                    <a:pt x="305435" y="83820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25"/>
            <p:cNvSpPr/>
            <p:nvPr/>
          </p:nvSpPr>
          <p:spPr>
            <a:xfrm>
              <a:off x="6122520" y="3137760"/>
              <a:ext cx="407160" cy="282240"/>
            </a:xfrm>
            <a:custGeom>
              <a:avLst/>
              <a:gdLst/>
              <a:ahLst/>
              <a:cxnLst/>
              <a:rect l="l" t="t" r="r" b="b"/>
              <a:pathLst>
                <a:path w="407670" h="282575">
                  <a:moveTo>
                    <a:pt x="0" y="282448"/>
                  </a:moveTo>
                  <a:lnTo>
                    <a:pt x="101854" y="216280"/>
                  </a:lnTo>
                  <a:lnTo>
                    <a:pt x="47371" y="132461"/>
                  </a:lnTo>
                  <a:lnTo>
                    <a:pt x="250952" y="0"/>
                  </a:lnTo>
                  <a:lnTo>
                    <a:pt x="305435" y="83820"/>
                  </a:lnTo>
                  <a:lnTo>
                    <a:pt x="407288" y="17652"/>
                  </a:lnTo>
                  <a:lnTo>
                    <a:pt x="258191" y="233934"/>
                  </a:lnTo>
                  <a:lnTo>
                    <a:pt x="0" y="282448"/>
                  </a:lnTo>
                  <a:close/>
                </a:path>
              </a:pathLst>
            </a:custGeom>
            <a:noFill/>
            <a:ln w="15874">
              <a:solidFill>
                <a:srgbClr val="25416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aphicFrame>
        <p:nvGraphicFramePr>
          <p:cNvPr id="358" name="Table 26"/>
          <p:cNvGraphicFramePr/>
          <p:nvPr/>
        </p:nvGraphicFramePr>
        <p:xfrm>
          <a:off x="173160" y="3530520"/>
          <a:ext cx="8713080" cy="3326071"/>
        </p:xfrm>
        <a:graphic>
          <a:graphicData uri="http://schemas.openxmlformats.org/drawingml/2006/table">
            <a:tbl>
              <a:tblPr/>
              <a:tblGrid>
                <a:gridCol w="27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2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Субъектов</a:t>
                      </a:r>
                      <a:r>
                        <a:rPr lang="ru-RU" sz="2000" b="1" strike="noStrike" spc="-6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Муниципальных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r>
                        <a:rPr lang="ru-RU" sz="2000" b="1" strike="noStrike" spc="-5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(региональные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(федеральный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275"/>
                        </a:lnSpc>
                      </a:pP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бюджеты,</a:t>
                      </a:r>
                      <a:r>
                        <a:rPr lang="ru-RU" sz="2000" b="1" strike="noStrike" spc="-4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(местные</a:t>
                      </a:r>
                      <a:r>
                        <a:rPr lang="ru-RU" sz="2000" b="1" strike="noStrike" spc="-3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бюджеты)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бюджет,</a:t>
                      </a:r>
                      <a:r>
                        <a:rPr lang="ru-RU" sz="2000" b="1" strike="noStrike" spc="-3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21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бюджеты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территориальных</a:t>
                      </a:r>
                      <a:r>
                        <a:rPr lang="ru-RU" sz="2000" b="1" strike="noStrike" spc="-3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государственных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обязательного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внебюджетных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5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медицинского</a:t>
                      </a:r>
                      <a:r>
                        <a:rPr lang="ru-RU" sz="2000" b="1" strike="noStrike" spc="-46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 dirty="0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страхования)</a:t>
                      </a:r>
                      <a:endParaRPr lang="ru-RU" sz="20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57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фондов</a:t>
                      </a:r>
                      <a:r>
                        <a:rPr lang="ru-RU" sz="2000" b="1" strike="noStrike" spc="-46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Российской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591"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lang="ru-RU" sz="2000" b="1" strike="noStrike" spc="-7">
                          <a:solidFill>
                            <a:srgbClr val="375F92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Федерации</a:t>
                      </a:r>
                      <a:endParaRPr lang="ru-RU" sz="2000" b="0" strike="noStrike" spc="-1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38160">
                      <a:solidFill>
                        <a:srgbClr val="FFFFFF"/>
                      </a:solidFill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3873</Words>
  <Application>Microsoft Office PowerPoint</Application>
  <PresentationFormat>Экран (4:3)</PresentationFormat>
  <Paragraphs>791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47</vt:i4>
      </vt:variant>
    </vt:vector>
  </HeadingPairs>
  <TitlesOfParts>
    <vt:vector size="59" baseType="lpstr">
      <vt:lpstr>Arial</vt:lpstr>
      <vt:lpstr>Calibri</vt:lpstr>
      <vt:lpstr>Liberation Sans</vt:lpstr>
      <vt:lpstr>Liberation Serif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прогнозных значений социально-экономических показателей за 2023 год по Слободо-Туринскому муниципальному району </vt:lpstr>
      <vt:lpstr>Презентация PowerPoint</vt:lpstr>
      <vt:lpstr>Динамика доходов и расходов бюджета за 2015-2023 годы, тыс. руб.</vt:lpstr>
      <vt:lpstr>Презентация PowerPoint</vt:lpstr>
      <vt:lpstr>Доходы бюджета Слободо-Туринского муниципального района за 2023 год, млн. рублей</vt:lpstr>
      <vt:lpstr>Презентация PowerPoint</vt:lpstr>
      <vt:lpstr>Структура доходов МО Слободо-Туринский муниципальный район в 2023 году</vt:lpstr>
      <vt:lpstr>Налог на доходы физических лиц</vt:lpstr>
      <vt:lpstr>Презентация PowerPoint</vt:lpstr>
      <vt:lpstr>Налог, взимаемый с применением упрощенной системы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LyskinaOM</dc:creator>
  <cp:lastModifiedBy>Сергей Пашкевич</cp:lastModifiedBy>
  <cp:revision>311</cp:revision>
  <dcterms:created xsi:type="dcterms:W3CDTF">2021-04-19T05:12:00Z</dcterms:created>
  <dcterms:modified xsi:type="dcterms:W3CDTF">2024-04-27T08:54:40Z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2020-08-28T02:00:00Z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ICV">
    <vt:lpwstr>3C31AD8518C84D33B99C8B72CB04AF7A_13</vt:lpwstr>
  </property>
  <property fmtid="{D5CDD505-2E9C-101B-9397-08002B2CF9AE}" pid="8" name="KSOProductBuildVer">
    <vt:lpwstr>1049-12.2.0.16731</vt:lpwstr>
  </property>
  <property fmtid="{D5CDD505-2E9C-101B-9397-08002B2CF9AE}" pid="9" name="LastSaved">
    <vt:filetime>2021-04-21T02:00:00Z</vt:filetime>
  </property>
  <property fmtid="{D5CDD505-2E9C-101B-9397-08002B2CF9AE}" pid="10" name="LinksUpToDate">
    <vt:bool>false</vt:bool>
  </property>
  <property fmtid="{D5CDD505-2E9C-101B-9397-08002B2CF9AE}" pid="11" name="MMClips">
    <vt:i4>0</vt:i4>
  </property>
  <property fmtid="{D5CDD505-2E9C-101B-9397-08002B2CF9AE}" pid="12" name="Notes">
    <vt:i4>0</vt:i4>
  </property>
  <property fmtid="{D5CDD505-2E9C-101B-9397-08002B2CF9AE}" pid="13" name="PresentationFormat">
    <vt:lpwstr>Экран (4:3)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46</vt:i4>
  </property>
</Properties>
</file>